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7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85" r:id="rId17"/>
    <p:sldId id="274" r:id="rId18"/>
    <p:sldId id="271" r:id="rId19"/>
    <p:sldId id="272" r:id="rId20"/>
    <p:sldId id="275" r:id="rId21"/>
    <p:sldId id="273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6858000" type="screen4x3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08" autoAdjust="0"/>
    <p:restoredTop sz="94662" autoAdjust="0"/>
  </p:normalViewPr>
  <p:slideViewPr>
    <p:cSldViewPr>
      <p:cViewPr>
        <p:scale>
          <a:sx n="40" d="100"/>
          <a:sy n="40" d="100"/>
        </p:scale>
        <p:origin x="-2202" y="-7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 dirty="0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274FF4-30F2-404D-8FFA-DF704C9D21EE}" type="datetimeFigureOut">
              <a:rPr lang="el-GR" smtClean="0"/>
              <a:pPr/>
              <a:t>18/1/2015</a:t>
            </a:fld>
            <a:endParaRPr lang="el-GR" dirty="0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 dirty="0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 dirty="0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4F2C31-9F97-4FF6-9DCA-9749EB5DD9CD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681364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4F2C31-9F97-4FF6-9DCA-9749EB5DD9CD}" type="slidenum">
              <a:rPr lang="el-GR" smtClean="0"/>
              <a:pPr/>
              <a:t>1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102906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l-GR" smtClean="0"/>
              <a:t>Στυλ κύριου υπότιτλου</a:t>
            </a:r>
            <a:endParaRPr lang="el-GR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0CE48-D4AC-4EE5-BA69-CB6699F2E0EE}" type="datetimeFigureOut">
              <a:rPr lang="el-GR" smtClean="0"/>
              <a:pPr/>
              <a:t>18/1/2015</a:t>
            </a:fld>
            <a:endParaRPr lang="el-GR" dirty="0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5F692-988F-4759-9C4C-382DA9B3AFE5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509515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0CE48-D4AC-4EE5-BA69-CB6699F2E0EE}" type="datetimeFigureOut">
              <a:rPr lang="el-GR" smtClean="0"/>
              <a:pPr/>
              <a:t>18/1/2015</a:t>
            </a:fld>
            <a:endParaRPr lang="el-GR" dirty="0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5F692-988F-4759-9C4C-382DA9B3AFE5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785857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0CE48-D4AC-4EE5-BA69-CB6699F2E0EE}" type="datetimeFigureOut">
              <a:rPr lang="el-GR" smtClean="0"/>
              <a:pPr/>
              <a:t>18/1/2015</a:t>
            </a:fld>
            <a:endParaRPr lang="el-GR" dirty="0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5F692-988F-4759-9C4C-382DA9B3AFE5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231796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0CE48-D4AC-4EE5-BA69-CB6699F2E0EE}" type="datetimeFigureOut">
              <a:rPr lang="el-GR" smtClean="0"/>
              <a:pPr/>
              <a:t>18/1/2015</a:t>
            </a:fld>
            <a:endParaRPr lang="el-GR" dirty="0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5F692-988F-4759-9C4C-382DA9B3AFE5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606503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0CE48-D4AC-4EE5-BA69-CB6699F2E0EE}" type="datetimeFigureOut">
              <a:rPr lang="el-GR" smtClean="0"/>
              <a:pPr/>
              <a:t>18/1/2015</a:t>
            </a:fld>
            <a:endParaRPr lang="el-GR" dirty="0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5F692-988F-4759-9C4C-382DA9B3AFE5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49776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0CE48-D4AC-4EE5-BA69-CB6699F2E0EE}" type="datetimeFigureOut">
              <a:rPr lang="el-GR" smtClean="0"/>
              <a:pPr/>
              <a:t>18/1/2015</a:t>
            </a:fld>
            <a:endParaRPr lang="el-GR" dirty="0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5F692-988F-4759-9C4C-382DA9B3AFE5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084845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5" name="Θέση κειμένου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6" name="Θέση περιεχομένου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7" name="Θέση ημερομηνίας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0CE48-D4AC-4EE5-BA69-CB6699F2E0EE}" type="datetimeFigureOut">
              <a:rPr lang="el-GR" smtClean="0"/>
              <a:pPr/>
              <a:t>18/1/2015</a:t>
            </a:fld>
            <a:endParaRPr lang="el-GR" dirty="0"/>
          </a:p>
        </p:txBody>
      </p:sp>
      <p:sp>
        <p:nvSpPr>
          <p:cNvPr id="8" name="Θέση υποσέλιδου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9" name="Θέση αριθμού διαφάνειας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5F692-988F-4759-9C4C-382DA9B3AFE5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308610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0CE48-D4AC-4EE5-BA69-CB6699F2E0EE}" type="datetimeFigureOut">
              <a:rPr lang="el-GR" smtClean="0"/>
              <a:pPr/>
              <a:t>18/1/2015</a:t>
            </a:fld>
            <a:endParaRPr lang="el-GR" dirty="0"/>
          </a:p>
        </p:txBody>
      </p:sp>
      <p:sp>
        <p:nvSpPr>
          <p:cNvPr id="4" name="Θέση υποσέλιδου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5F692-988F-4759-9C4C-382DA9B3AFE5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603661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0CE48-D4AC-4EE5-BA69-CB6699F2E0EE}" type="datetimeFigureOut">
              <a:rPr lang="el-GR" smtClean="0"/>
              <a:pPr/>
              <a:t>18/1/2015</a:t>
            </a:fld>
            <a:endParaRPr lang="el-GR" dirty="0"/>
          </a:p>
        </p:txBody>
      </p:sp>
      <p:sp>
        <p:nvSpPr>
          <p:cNvPr id="3" name="Θέση υποσέλιδου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5F692-988F-4759-9C4C-382DA9B3AFE5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517827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0CE48-D4AC-4EE5-BA69-CB6699F2E0EE}" type="datetimeFigureOut">
              <a:rPr lang="el-GR" smtClean="0"/>
              <a:pPr/>
              <a:t>18/1/2015</a:t>
            </a:fld>
            <a:endParaRPr lang="el-GR" dirty="0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5F692-988F-4759-9C4C-382DA9B3AFE5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131773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εικόνας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 dirty="0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0CE48-D4AC-4EE5-BA69-CB6699F2E0EE}" type="datetimeFigureOut">
              <a:rPr lang="el-GR" smtClean="0"/>
              <a:pPr/>
              <a:t>18/1/2015</a:t>
            </a:fld>
            <a:endParaRPr lang="el-GR" dirty="0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5F692-988F-4759-9C4C-382DA9B3AFE5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787024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0CE48-D4AC-4EE5-BA69-CB6699F2E0EE}" type="datetimeFigureOut">
              <a:rPr lang="el-GR" smtClean="0"/>
              <a:pPr/>
              <a:t>18/1/2015</a:t>
            </a:fld>
            <a:endParaRPr lang="el-GR" dirty="0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 dirty="0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5F692-988F-4759-9C4C-382DA9B3AFE5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074092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2.wdp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microsoft.com/office/2007/relationships/hdphoto" Target="../media/hdphoto7.wdp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://ebooks.edu.gr/modules/ebook/show.php/DSGYM-A103/517/3367,13578/extras/Evaluation/Kef_5_skeletal_system/Kef_5_skeletal_system.htm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1.wdp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7" Type="http://schemas.microsoft.com/office/2007/relationships/hdphoto" Target="../media/hdphoto14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microsoft.com/office/2007/relationships/hdphoto" Target="../media/hdphoto13.wdp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6.wdp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l-GR" dirty="0" smtClean="0"/>
              <a:t>Βιολογία Α Γυμνασίου</a:t>
            </a:r>
            <a:endParaRPr lang="el-GR" dirty="0"/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l-GR" b="1" dirty="0"/>
              <a:t>Η ΟΡΓΑΝΩΣΗ ΤΗΣ </a:t>
            </a:r>
            <a:r>
              <a:rPr lang="el-GR" b="1" dirty="0" smtClean="0"/>
              <a:t>ΖΩΗΣ</a:t>
            </a:r>
            <a:endParaRPr lang="el-GR" b="1" dirty="0"/>
          </a:p>
        </p:txBody>
      </p:sp>
    </p:spTree>
    <p:extLst>
      <p:ext uri="{BB962C8B-B14F-4D97-AF65-F5344CB8AC3E}">
        <p14:creationId xmlns:p14="http://schemas.microsoft.com/office/powerpoint/2010/main" val="325983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4" name="Picture 4" descr="εικόνα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28800"/>
            <a:ext cx="9144000" cy="5256584"/>
          </a:xfrm>
          <a:prstGeom prst="rect">
            <a:avLst/>
          </a:prstGeom>
          <a:noFill/>
        </p:spPr>
      </p:pic>
      <p:sp>
        <p:nvSpPr>
          <p:cNvPr id="5" name="TextBox 17"/>
          <p:cNvSpPr txBox="1"/>
          <p:nvPr/>
        </p:nvSpPr>
        <p:spPr>
          <a:xfrm>
            <a:off x="35496" y="2708920"/>
            <a:ext cx="1944216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l-GR" sz="2800" b="1" dirty="0" smtClean="0"/>
              <a:t>ΚΥΤΤΑΡΟ</a:t>
            </a:r>
            <a:endParaRPr lang="el-GR" sz="2800" b="1" dirty="0"/>
          </a:p>
        </p:txBody>
      </p:sp>
      <p:sp>
        <p:nvSpPr>
          <p:cNvPr id="6" name="TextBox 17"/>
          <p:cNvSpPr txBox="1"/>
          <p:nvPr/>
        </p:nvSpPr>
        <p:spPr>
          <a:xfrm>
            <a:off x="2123728" y="1844824"/>
            <a:ext cx="1944216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l-GR" sz="2800" b="1" dirty="0" smtClean="0"/>
              <a:t>ΙΣΤΟΣ</a:t>
            </a:r>
            <a:endParaRPr lang="el-GR" sz="2800" b="1" dirty="0"/>
          </a:p>
        </p:txBody>
      </p:sp>
      <p:sp>
        <p:nvSpPr>
          <p:cNvPr id="7" name="TextBox 17"/>
          <p:cNvSpPr txBox="1"/>
          <p:nvPr/>
        </p:nvSpPr>
        <p:spPr>
          <a:xfrm>
            <a:off x="4355976" y="2708920"/>
            <a:ext cx="1944216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l-GR" sz="2800" b="1" dirty="0" smtClean="0"/>
              <a:t>ΟΡΓΑΝΟ</a:t>
            </a:r>
            <a:endParaRPr lang="el-GR" sz="2800" b="1" dirty="0"/>
          </a:p>
        </p:txBody>
      </p:sp>
      <p:sp>
        <p:nvSpPr>
          <p:cNvPr id="8" name="TextBox 17"/>
          <p:cNvSpPr txBox="1"/>
          <p:nvPr/>
        </p:nvSpPr>
        <p:spPr>
          <a:xfrm>
            <a:off x="6588224" y="3140968"/>
            <a:ext cx="2555776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l-GR" sz="2800" b="1" dirty="0" smtClean="0"/>
              <a:t>ΟΡΓΑΝΙΣΜΟΣ</a:t>
            </a:r>
            <a:endParaRPr lang="el-GR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l-GR" dirty="0"/>
          </a:p>
        </p:txBody>
      </p:sp>
      <p:pic>
        <p:nvPicPr>
          <p:cNvPr id="23554" name="Picture 2" descr="εικόνα"/>
          <p:cNvPicPr>
            <a:picLocks noChangeAspect="1" noChangeArrowheads="1"/>
          </p:cNvPicPr>
          <p:nvPr/>
        </p:nvPicPr>
        <p:blipFill rotWithShape="1">
          <a:blip r:embed="rId2" cstate="print"/>
          <a:srcRect l="3824" t="1627" r="8338" b="3002"/>
          <a:stretch/>
        </p:blipFill>
        <p:spPr bwMode="auto">
          <a:xfrm>
            <a:off x="1330657" y="146714"/>
            <a:ext cx="6482687" cy="656457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l-GR" b="1" dirty="0" smtClean="0"/>
              <a:t>1.4 Αλληλεπιδράσεις και προσαρμογές</a:t>
            </a:r>
            <a:endParaRPr lang="el-GR" dirty="0"/>
          </a:p>
        </p:txBody>
      </p:sp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>
          <a:xfrm>
            <a:off x="457200" y="1600200"/>
            <a:ext cx="6203032" cy="4525963"/>
          </a:xfrm>
        </p:spPr>
        <p:txBody>
          <a:bodyPr/>
          <a:lstStyle/>
          <a:p>
            <a:pPr marL="0" indent="0">
              <a:buNone/>
            </a:pPr>
            <a:r>
              <a:rPr lang="el-GR" dirty="0" smtClean="0"/>
              <a:t>Ποιοι παράγοντες του περιβάλλοντος επηρεάζουν τους οργανισμούς</a:t>
            </a:r>
            <a:endParaRPr lang="el-GR" dirty="0"/>
          </a:p>
        </p:txBody>
      </p:sp>
      <p:sp>
        <p:nvSpPr>
          <p:cNvPr id="4" name="Ορθογώνιο 3"/>
          <p:cNvSpPr/>
          <p:nvPr/>
        </p:nvSpPr>
        <p:spPr>
          <a:xfrm>
            <a:off x="905184" y="3140968"/>
            <a:ext cx="4572000" cy="15696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3200" dirty="0" smtClean="0"/>
              <a:t>η υγρασία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3200" dirty="0" smtClean="0"/>
              <a:t>το φως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3200" dirty="0" smtClean="0"/>
              <a:t>η </a:t>
            </a:r>
            <a:r>
              <a:rPr lang="el-GR" sz="3200" dirty="0"/>
              <a:t>θερμοκρασία </a:t>
            </a:r>
            <a:r>
              <a:rPr lang="el-GR" sz="3200" dirty="0" smtClean="0"/>
              <a:t> </a:t>
            </a:r>
            <a:endParaRPr lang="el-GR" sz="3200" dirty="0"/>
          </a:p>
        </p:txBody>
      </p:sp>
      <p:pic>
        <p:nvPicPr>
          <p:cNvPr id="1026" name="Picture 2" descr="http://www.herb.gr/media/catalog/product/cache/2/image/5e06319eda06f020e43594a9c230972d/f/i/file_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356" y="1124744"/>
            <a:ext cx="2577874" cy="149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data:image/jpeg;base64,/9j/4AAQSkZJRgABAQAAAQABAAD/2wCEAAkGBhQSERUUExQWFRUWGRsZGBgYGBgXGxwcGBwXGh0aGRkaHCYeFxwjGhgcHy8gJCcpLCwsFh8xNTAqNSYrLCkBCQoKDgwOGg8PGiwkHyQsLCwsLCwsLCksKSwpKSwsLCwsLCwpLCwsLCwsLCwsLCkpLCwsLCwpLCwsLCkpLCwpLP/AABEIALgBEgMBIgACEQEDEQH/xAAbAAACAwEBAQAAAAAAAAAAAAAEBQIDBgABB//EADsQAAECBAQEBAUDBAICAgMAAAECEQADITEEEkFRBSJhcQYTgZEyobHB8ELR4RQjUmJy8RWiBzMWQ+L/xAAZAQADAQEBAAAAAAAAAAAAAAABAgMABAX/xAAmEQACAgMAAgICAgMBAAAAAAAAAQIREiExA0FRYRMicYEUMkIE/9oADAMBAAIRAxEAPwBjM4YpI89DlBPNqxF8zaE2+8bfwjxiWtCUknzBmFXINXLHQ9IRYIrwqSciZiTVWbZyKG1TmD9rQVL47h86VynTmd6nMgBrMcqg9Gr9o4fG1B7dP4FWh74p40iQgZpkyWomhQnN7ghlDo7x8zxnjjFKSUeY4d3YA++3SHPiHjmInlUpDlCmTlG3XQbvSMphcOhMwGcykipSFM4Af4hZ+kbzeV+icm2xzgZuPntNStayDQ0IBH+rNrtGcx2FJUrP8WY5t3evq8aKTxaetJRLWUIFWBCWAoAVXbYRn8dOIU1So/f+Y87yeRSf6tiSfwDT8LmGUXanSAMRwxcpSkLSy0t7ljRr3EaFHDZgTLWoFOZzs4BIp6iNjM8PykYPzMyiuanK7JPKSCwS5Z97/SE8Tbv62aKs+fYPDjIpTgEMQNS7ClNH1jvOATlCFmaokApqMrA/DcMRfrDefwopRmKVCWCACRRy7B/S/SBf6mZIBTKPlqmDKpVixbXQF4SM03+y6at7M4iQVAhFXoSXYdepiWPkqKGUxUmr2oY0eL4KZQSUJUUvkzaFYqWDbEU6Qoxq+cpIKVJooEMXfbvp0jsi04poaiHhfw75+IlypmZKVHmIoQnKo5q6UeEeKeXNyioSSmhBBa5DXteH3/lpiQuUTnQtGRiVOHFGU7kC+V8vSFEwBN6saUrDqSS+w6o6Yp1BbkBI6udY9WETBmI6+lfeAhimNQ42eK5uKUWAo3wsGbsBSGUX7BoYYecUElAy0IB1qCPvEQuhoR1SPtp6QMnEAp5nCt94szsxet6U+cBadMeL9ForUMdq/LpAkxR+EvvXR9DBSJzVUzadunSKqqJUEhjZ94KVcNj8EZMxJICiWcAqZ2TqQNaaPEhhc61+W6kpJIJDEpehIFiQ1IomCrFvtDTD4/lA8scwbMAEmg0VoWjO0qSAluhPjsWrNloMtKVr3F4oQs2JLPY2gvHISpaQhGVITZ33r+bRQUUIsO0VVJUFph6ZYZRJZrMK9zHcSxCZhGWWEBISCE2JapGzt89YDcm7h2tElL5H1b8MPHlDp2qB5sg5iRR3Zy7AxyMOgDnq5tp/PeJBSmCgP5b8vFQSVGtNoKbE2SmYeWRRhs28D1AY2DktBAkMG9/SPElrwVI1gk+cTTQWGkQ80s1YKVLSYqMv2iikg2QQo+m0GSxSL0cEWqf5Lcx+EVrq9NI1+H8DSpIVNnzCJKQ5CWKibZXFA52rVqXiXkkqA9mZThw3wmOjQf8A5WRRHDZGQfDmQScujnUtHRz4SNS+T6DxjxQrEDy1JCA4KWYMCx9Ddn3rEMLwRU1K/KRLR5YIczAFa/3GS5JANXNSzUEVJyqSSEpCUAtQPd73PrC3BcYWhSpsqaAoulSSzsbEBQqOosYZzqVy2ZSK+KcTUJigjKQCQCl2NgCHY233MUS8CqYsKmMnNajUAFmDCL5+LbKUS0jKQaXLCru7uavF2J4iucghKUhQoHASWUwJBAuL+kcblk6bFVHk0eSrKplJNULTUFmfTS0D4ufnIVlSlgzAVZ/1G5Nb9toMThCwBJIFn63bQQrx/FEhYQC6QWUGDdwbuIMPHGNtewaNJg5iJstEshXJTMzkAk0DVLuIcTeKYRctMuTMzqHK5FTlBcEEhq0teMArxDMlrUmWUBIrzJzOf9Szg1tQUhbJxSwpSwo53KswLF3qXuCYtCorgVNI+jeJOJ+VISpgtJI+OmUh2CasSzuLiMb4h8RpxExC5aMmRKQwLupP6nbt7Qt4hxKbPOZas52V9hbN11hViJi6GoHtEpbk6M3bNnwjxovDgmakKDlaAzZZjKykCwSMx0pCDEzV4ubMmzVnNcqZ1E2ASAw+YtC+VNVlMzLbuW7mPf8AyW3Lqwc9b+kZOdYjetlc1E7KiYpByEEgj9QSS5HYgvHq5YyZiwo6XNxqAGcqt0vBaFFQUVc2dIbRnyklhTRoGUyQc7EqLsztp/MPTfRBWZZUSWpo2vYd4pEsmz0p/Ea7g+IleWxOjqLNl0yj0e0K+N8QTlEqSsGS/mBI0WxD7pLG0Dx+VuTjRlQvw/DlzCgJSSVkhLasz+zuYomJyODpa1/vDLg3FlyDmQWocpocuYMSAXFQALaUaKcQBMLqqXJJ1JUXr+CK3TNpC+UQp3LMNQS+wH8w74CgkqSkZ3FE5XKjsOm7dIW4nh+Uuix07RPhcxQUFBSk5XY1u1uj29Y0qa0UWhv4o4AcMUIzIWtSApkA8pL0JNVEWhdKzJlpUVCiuUO5BBvl7iITpa1c5BSkmiiW9t6xDFzEJDJObqaE9Sxp0FYyf0G9nGYtSnUcxUS6hR3q5ixeBKvhD76aa9Yow8xL1o7Cmn2hoJc7DZJpScpLoUpIUlRSQ9LKA1gtO9BSsRlBt9okJDlnobkN94OxB89RmLKQpR+EAgABmAGidBXSIpw2oBPWGzSEyURYJa6ZksNHo8WIwup9oLnqapsPesdLS5ZvzrAzFy+AHEKXrUHWgb0+8VCXmvB61h2an7RUpSQLvS+0Nk2bJspThev3i6XwuYplJllaQXJcaaMS9ot4Xj0heUpzPRqfMGkbTAcLTk5UZSdwlK62B3G14X8koumC2ujLBoSWWkskpqwZTf4k3HZ4F4opM3K9Qk8qRZ7Ow2sI9w+XDBWdVNuv79oSTvEOZYSmUoBwXygpA6hw/YH1jflUuLYFbCVSpj//AFf+6R8npHQ5l8LSQCUy3Iq0xQH0MdCXP4DS+SzEcUBHlyspKi1CLndRYAdYS8WmKcOw6ittoZ8L4eZSioAlwRYs30L7RZjMLKMtXmKKV0yAihdhd3+URzy5s3oVLxKkEVzOLPfYjbtEJfGkpIIQRXmBN+ubptB2H4ar+nUopQMqggn9VQSC21CHhKnALmrCEgqUaACpMLGN6YHY58Q+IBLJlp1AzKFw9aelfWEmIxaFqBS56m5NyTtA/FsBMkzVS5oUFihCr0iGFQkFLuJZLKZqHo5o/eKP9dik8RNasFSi5HUfWA8VIzqyuyQT3Pp2hjgpAKnNmqdkjSCpBoOwnBgeZRpr6akwzRgkgMlKTtreA0YyUSlKiUpcBIymvci1Y0CZDfSIybs3BbOweZJQRykMRZ/bvGX4hwfylEjT5jeNFguJ+bPmJslPKgP8TO6vzSCeJSQUEEgdb26Q6eLobplDNSGFXYaWpFX9UhLl37fQtaDp3BFKClgDMxYEkJpqlr+sV8Kyy0KSRU/E+x+kPlaDjXRXOlqX8KMr2Op9IDPC1hQSRlqASaADdr0vD5By0AoLBvmdyTrs0EqGZIerU6wU64DJXoy5kpS1zerNSCETkmiSSftB2IwzhTVIp1eFyEFClDKXLNDJ30D2EzJgB6a1aE61cxuz+sOEYZKk87guOj01gLGyQS6d29u1xBUvQyIz5zpDurQOSTSw6QvmA7MYaIdINqamn1gXFBLmoufrDRl9D7YJLDQxwjKdJmpQLcxUB6sCG7wIUdBeJTJe9YdpgaZqMD4OWz+dLANXTz/Oggvh/hybKmOMQVB3KcoqNvip7RlsBhUTDkQhSlHSmnqBGv4d4VloKVLBSoCqQwr1IvEG2mSei7FeG5cx+XKTUkfjQPK8CF3TNFAaEMPl2jRDr6D94kieRo70grRlI+YzOH5Z+SYpQSblMuYTS7AgR7h+DZlEiZyA0KQX9iCD2ePoWN4WZwKVMEG7/trE+ByZOFm1k+cN1BNLNlBOUABzZ7WhH51eK6WUovVGVwPA5BDZACzlQqqvcMI0ElXlJZOmpJKvdTn1hpxvHeaozEZjLqElgCAOiaAdoQY2YrKcgqzknRO7bRGDlKW7pEpVZUrDGYvMTQO3sbbQXJ4cky6CusW4A50Js5G3zgbi0+ZIWlUtJWk3QOrVD/L1jrqMRSv+gjoYf1SdWB1D/wAx0b9fkGiudjhSzA2DPCHjM5SluXAaj3u9YNRIVNUQnSv41oBx+GUgsoknqXaODxvHQVfsZJxKpiUlRcbaP2ieFxZkTfNSWUkjroLCB+FoZNdKjsavF3610dg/YUEUTpWEo4zipmNmmbMNWYUYACwA2/eAJMjKkOBVwXsHp8gXfSDlScxZ72aNEngwaSihKHUpwNv1UrzNR9In5JtyrpkrMrjMClC2d6AjMzl9aabXgfH4kpGRPxE/PT1jW8Z4SJuR1ijpNh6CtIEk+DUIzzZiuQJLOQRnf9RDBmFtSYqvKm6TDizOzsd5ZQWJWmYkFJDpYgNsX6Rp/E3iEyeSVlKwebMCR/xp+r6RkMYEFThSyQaaFxYh3YD1tEJc1RNSSS5JN3rV94NJUC0W8NxypU+WSwGcAg7KOXS1DGp4zxZMucmUoOFJJUXqkmiQ2oLF4wuJQOjbavW0MJ/EDipxWoZSAkZXrQBz2evrDuN7DwaAmUogEkE2USelPQQv/rs2ZQKQpyDUAAuxva0Hzx/bJIfKn3aEWKwYKeR+bn6GmutY0EKv2C8VjUtyqCiQ7itK6i0EcMx4UnKVB6ipDkDX5wkXw4sFJodtqCnWKJctRU5dKnIsRTp0rFcBsTR8Vl5RnGbNYFNL/wCT3EL5k0liQXH6gWcdRvFaZy38orOUb1IAs2pg/DYVKhUqIFA9PXrEpOhdlGGkzF2y5TvoOpu/YQzMgoZSADv/AMdcr2JDhzFqEBIoNKe0QlY0AlKgQ3rCZv0FTa4NuIcKkYmUUIRlWlIINTW+UquoPRz3EfP8QoDla1D373jQ4/HKSpeV6pqzpcAg1PRnHaMzNK1qUpzzEnZ36Rfx31lVJtWw/guIkBahiASkg5SksyrgnlU40YDWKRKzl7AuXcfTT2itGGrYlhVvmawz4fggkCYPiFnGo+uhhpP4A5Mt4FgJalZVCXMFCzsS2tLiu/pH0KXgv/51jISOPCXlOWWmYXGZElKVMTUuPeJJ8STVKGRyT/mT8i9O8c/kyu0TezUowiiTmYg2DVB9NIJ/oAKlgIT4bxIJeYNnOpSbFg9TesDnjZmkmYAB+kaVpE209uwDTErQkpSkFRNiSW9Hv7wr4gJhISxKS/MmgA2IdyT2jzF8SSlFCD09rQon4tSiSkZexNOo27xJSV8MpD/gilJJSsqKZhOU3AIAof8AFxbtDSdJ1oRan0gPhMxYTzjmpzZWzBv1NfvDLDS0O4UASKpJb63jph5d0zNXwVf0ZE0KSWDM350gibhgSCqwL+0MpmGF01EA4iUXZtbCLLGStCsXKwMtzSOhungk0h8iq1tHsbFB2KeF8IKAAZinZ1pSSAm7urW4t8oT49AUsjmcuz1o9BW8Ey+PqmhUuWgICv8AbQbvq8WzFtKPwghJqS5fS7df2iU8G6RRqysSA4ZWbKGfptvHslAE9JUoJSTUqSVJ3ZQTUiKUeWklaGqAVaVuWBv/ABASp5mmgyh/iO35WItpcFoNKhndBDuXAcJDmgSToRoYOxnFVpS4IDdia6PCCZiwltQ+lz1/mKvOUp1TPhH4GTrCxi/I98DYTxTjSiXCyDem/wBoUjHTZgy+ZMUHfKSVDvUmGMnhfm1J5aCn/dIZjCJQNEgdg8WhUFSA3RnzglNX5xCeMgOu1Pf5vGiOHcja/wB4X4zBUI9fz1jXsWzMLWSa+woO0FYbmIykJUKgm3V+jR03B6/9xTJIq+nvFsg2O5/EkqSAHfVlMC96kP8AKIYJLFk1QzMS7dQo2faA0s1nGn1aC5CndrMPnGtJD2UqUuWosXSqm9a+8R4VhKlSiGBudT2uYkokrAvVPapEHSlJco1en7dYOQtivEk+c4SwfUO/UvEZnFCXTnpblBHsRUQ0xGHCnSaECh7j94RT5BRQhjv96QE03sePODDCccXyh82jKSHZj+pJH0iaZ+dZNLAnqd4W4bFlABKAQqgU2jlyncjpGhwnCUS6lWjDQM70fQuIWdJ3QskulePwpKcwzej2PTWA0YDywAtLijGoobO9PpDsyVFuYgButBpW0XYlCS5LVYVD+gemkJk62LlqhWZI/SW6A0PeKpEpQd6A3cuzddjSDJ+VBooEk2CD2AcFtoumSqG9R0gptoNirF4FDuZmUipd1Do5AoOlYITLyp0OoylwX1J26fSI4jAi5KidqV79IhLXMUUjKAkggtp9xZvWGbQza9BmFw1HUogbD8v0iS0GYcqEqJNmrTb+YsHEpstTJVKAAastKqnoXI7wVh+Lz1nKlWWWLslKAehARWI/7ChGB8JzpoOZpZFBncZn2YNBKfA+IRVknsX/AD2jR+HsWtSPMnZQCWQbO1CalzXV/SHWLx6UJClkAWc0BJ2OsPiv+jUjO8O8PTQAlVGsz/eG6fDaW/uEdLv8rwDjPFrZvLlqU1AzVP8Aq9/aGeHWpSEqWCFEOQSCUk6EjaFuAdRBpvBpaCDLKkEGrNlI1BSfrF3kvyoSxVSgs+5v6QXIkl6BzubAb94vxGNTKDkudNPzvDQX9B29sKRJAAF2ppHRnFcYUTS0dFb+hrifM5shMpQyqdviodetouM4KrNdKRXLu3pFomy5gypUaF7MO/WKMSlSlFOQgb7xy43KmxGTxWLklIKJZG5zqcj1JY+kDywCXS5DMX36dIpxBCWFSRpEkEpSCQz2pHT+rA26KsRh0hVAXvFGIxAQrKeYmtBmYaaj7wbMwq1jMA9LGnr9o8lYKuYs5udYDqzcQRI4py0CU7UI+TwDjwZqhzgmzaDq0FzUJAJXbVoBlyQS4Cg70UQaXt2g0kjUaXDYTKlKdkgfJoAxQSqbyqB5SkgaEFwT0YmvSJ8e4vlTklmpZyNrsG3+UJUTcxBq7XH1cRKMbQCGNVkUQQKfT0sYWSZJKgLpUHfbv1pDbiSyuhAc/qFH2f8APSAwgJCMrvzEw0XSCmRkyBnAIoPxoPkYTmVW5r6GBUFvUwaiflVXUt71g3wFhKpADN39oox+HzAf6+n5WGEqTlS5vA+ImBykfpZ+r1pvDSejWLcbKUCCVOS1WGnyJaCZXCVYiW+RSlhgAks7nsaFovwnBlzFeYpB8o1BAcKyljUdfpDng8uetRMoKSAWcuEhtwbwl0vsaNp7F2B4QZMsomZkXORTKOYmzimU3f5QZICKjKO6yD6NDTxDhSZj1bLpQU6m0K0cMSoczsdAW94TKxZdBJ3EkpVlSkHShAHpFeImKmNysRc6dusHq4PKHwpY7gl/c7xKRgm+IZiDT/r5QeugCuQljudzQCo1ijGLUVUJCRoDR+4jUSZKkqDZQo0GoSDqRuzmHc2ciT5ct3zmpJrXUjqfaDIqopo+ciY/U9A8Wy54sD+dI1XiHBYfKFKSwVZUsV7nRQ1ZoxOLAQsoCsyqZcv6gbMOtIRRJuFF+RS1JlpqtZpXtUl6AAO8OeHhMv8AtqWZn+RS+VO7LJctuBrQwZwvgglJdYeascxGjgshOw33PpFmC4YkgOCAwpbqxhrx4HJIrmDzJbSE0qP8QPU1N7RVh+ATJaAkqK1OSiWCSxIAJY3UfbeH8iYlADoUo2YEJA9SD9IIT4w8stLw6B1Ky59Ql40t9Dd7bCfDnhRctAXiSnzKlgSco2JNH3MTxfiSRKUEuSNVJDgeuvpCTi/H52IKUlXlpeqUCh/5FRcgbBoTz1EqvRxEa2I5JbRrsX/8hypfLLlzFJP6yMqdGBHxHvQQrx3GHVzcxUQKfCHvXptCKSSXDO1R+0erSySgODo1hqxi1v0Mp30EneL0hRHnKoSKIp6R0LpnBUEklEtyToqOiuP2x/1NHJ4Y10pS+1L9IBxeHKZhToHrv+0aBSwpQ6H6Qr4wnLlmUpQjcb+kL/HBG7ExLKLj7esG4bBpb4WF2cn+PlAmFEvmXMWkk1YW+kRws9WJmBCSQCbCjDen1jKgJvg+weDVMWEpDlRAA9fpvDbxf4cTIHnH4CQFZUFgTqwfKkn6iDeHJMhlXCfio5b9RDVKmBHrCDEccxGLHOPLR5ilpAvlUkDIQeozVhX3Rao476JJk6W/JMGZJqCCWa5AuToDpHisOKncMOj3h3hOES5ZogEsXOteu8KuLhWZATQZvcbEdoD+yT3QAcOAogh0n894HxODy0FtGhtj5f8AaJdiGbuIAzhYcUUL7j+IsvgANNFQNg8VYlJLZWSRSvV4NVKBdVlkXvarMaQKtYUEs9mJIylSmFhVtfYbxNr4MlYPMo3QjTa/en1gjFKSuW6eZzZibXCh0Edi5csBIWlSXfKaLbWmUg+4jkCWnmQoso5XU0vuCSaUDP1h6KYoKM+asAoSEpGpILizdP4jS+GvAigPMxJfNVKA72DZi7jdh8oH8PcFKJqHEtJewGa2qlquzE0pG5l8XknzAlTiSBnUTR1DMEubqZvVUTbsMIpmA4zIniaqWjMlCOUJTlSk6uGrr0gnArnSUMlCVqNSZi1EdgHb1g/HcSTOmZ0JKXSAQd/4dniCC5p+dB1jJX0k5OynEqfKuclIUBlyodQdRoWP+o13MVIxKVu1gW/NqwZO1SLAEdy4J+jekIsbw9SiAlRTfWlYWca2jS3saBQNrCJpSTaEqlql/wBpKs01ZYUolwa9ABX0h+lOVIF2AD76P31jLgEBKJCiQ7OzDa1IHxiVTCCo6AP0AaKOO5kZWJDgkMWLgxXguNgp53fcAE63AP03tAlwzPZs/LlQTyub9W/YQbwDgaTM85Yt8L6DU9z+XgU4TzpiVJIMu9NTZm0qI0ImBEsD1jZgdhsrmBOrxWSAWgHEYoBIOYByA7tXQd4CxOIWuaJRBCUZVlbhlAuQA3WFTfoQZz1u7fhgJIzLP+t4tnTMqSo6elTaAcFjgklxmCncggna2ojOVBOMw2F4qK6sKmAp5zHcA0ptr0MM8DKo3udv5hYu2IWYc+W5ZyA52fQdaxQrCqJKnNajatYLnoATTU/T/uPEHlZ2KfoYu9PY4rKJ2/8A6A/N6x0M2Mew2X2bIvwaKxXxLIUMsirNXqKDvFuCVmQlbEZkgsbhx7awNj5SZikpagLK0cf6t1aBKSSKJ0ZfGIAxK5ckLUhSiJbh1EE0p8o3Hhbw6nDS8628xdVKoyR/iDsN94gmRKwySvKkKZy1CzH9R9mj3xBivMwIUEMZmUZCap1vYs0LZTmxdg/EOJRiZgmlKpTkZGTRiwyKAqw3vDLF4pGYqCgyquos3QvZoy8iUlNqnWr/ACFBFipHmzEAuAwJBZr19WDesTUm3Ym300uHLk9AYExqWU47j7wcg3gLHyXWhWwUK7nKW+RhnwRC6bISJEwrPwIcOUglT0obmhoNWjNqVV0v0eh9do0HG0jynbMAQ41bf0MI0cwuDXQQ0HrYyeiQmgsqoe4gfFKcgp9P4ixKAFUN3JGgbY/l4mmSkbUiqfsZAnnEqLjMQDcWqHpBuAmprMm5VBFESqB1U5jSgHzi7AzEpXQUIqTf86R3FMMka5c1B0gOXoZ2iK8TNxKyWJuwqEhwzbW+sMZMvyZRCiEBRClB3BUA1NSwjOzk7FntqH6i0XJmPVSQDR/TteF6T9DLiXGCEBMk5lqZmDive56RqcM6UDM2YAO1szVoLVhTwLDIIKwxILCh5XAJDm/pDDG4gISVH4Uhy0KpVoWySFB2cZrs4dt22inFCp/KRlcPxE/1Amh6q/8AVRZvY/KNTORmDCruKH0jN2tmEMmeJE4KWskKOXMyQkA3KlVINmAAc6w64jxiXIoouoglKf8AJtHsIx/EZSeZgWF9CW7x5MBnL51FSyzKVow/QANtIMUmrY8VfQvjuJXOV5ic3lhiA9UqKQD6U9bxRhcWhRCRJUpazZ2BZg51y62F4hjMQuWFpJABPrlZ/b94f+HcAcPhjOnGqhmIysUjRL3JNKdoN1G3/Q70OsLKSkPRKUV2AH0hFxbxbLzJRLmIAZ1EuC+iUuGG5J3EU+JeJeZLlpQaZcxGxNszG4+8ZNMgTFBDFv8AJnrqSdIHjgnuQlKtmglf3VpdRWAcwJUVXZ9Y0PC5zS60A06DbWM7wuWlK8gDMh+wdvnWJ8bXlloGdnWla0h3KBQAH5t1hUrkoi16GWMmmaotVIIYKDilqep94t81RDBmbSj9thGUwkxc/EAlbJFcoJIawDWHcxqlYuTh8qZqwlSrA0fYUFK6xpwadAcWnRISqhLhzo/03hrKw+VLQHwrh6lLM6bQBxLT8is97DoH1hlNXFPHCtsStguJ0HT+Y7L6Bo9mh1HvC6Tj1nETpSgMqQkos7EV719oEvbMwopO0eRaF9Y6JWgC3AcRVLkqluQoK5VVLJJduhFvWGUmQpLDlE5dSQHrU2NKwtwAyLCil2Dj/k9zuBGw8L8GTPSVzloy5gTmJCnGtDVJsXbpFfHD8jSOrG2CYfhfnIC56syXTmCQXASxD0ygEsG6wbifDJXJUUzFrUSVhAS4oGYFNNNrijw5RxvDiZ5KVkqcEKHICSagq3SLP0h5hpalJUEkUKWUaEpYGpTRWwMejDwQqimKPlGH8Lz1pdMt00KnOX4nADm1AS9oIk8DVKyqJSSGSQk5mJPYDKA1ia1j6B4xxP8AS4GdMQQ4FAqodRAYD6C1I+fcO8QJWlKpsxKVEsEZgkWZ5lKElyE1Z7Rw/wDp8X4qxVga9B4ReE/GuLeUpIKQpJDljVwaM1maCuM8YEmW7jMpwGrZq/P6RmMCrOS6ElKSS5ettNfpHM7fojiG4Piqp5mJypBYlAI0rRW+kIk8RSiYUKGUq9EgjQXO8EZleaVCgQ1RfMdB0a46RXxhCVzUzCAlS06WKhqP8aMWh40mGqZ6rKXykU/PeL8Lh3NTyi//AHAMlCmITf8Af8f0hzIw5UQgVa57Q+WjN6JzkMykACvQ1rWF/Ep6i2YJdmcAJPctQnrDTy+YMHZ/tBZ4SlaApU2WhCjl5lc3skE6dInKezK3pGMzF2LkbaQxZJA5W6Cqj0vD6f4V8oLcoASRdVS71YAmF0pKXUkKUFgsGDAjUV5gfYHaGtMKTXQ3h2MMtARJQ7ElRNHJuze1zQQBjOIzimYmZUKKSLBgLgAXctDbCLTLRS5vARwoUv8ATlOhL+whbq7FlVWgBOCJ39vxoP4fMVJYNyuXHUsXEMZeHAiqbKoe4/YxOrJoVYvBCvUv2NflWM5jsJlaoJfR/bvGwIBcAglLOBcPUONLwjxvDghQKQqrkF3CSK9+tXinhk1KmUh3YvlzEIngzEqWhFw/xKAoP+Oapi/HcZmT1ZlrJ/1FEjoEil4XmUWe/wCXj2SwSWDq0L97j29o6ZKx3tk52NIIAtV7v2HrB3DAnKQkFndRURc6MLdIT/1DJ5kpLFwQwPalwYbypJCAhABUoAzFD/KhYF9AwjTikqBKKQRJxpTizL5QnJzHXlBLO+5tCbjmMVMmKL8ookdPtvEzIpmJqdTrA8+VQUvBiknZkX8J4qZMs5UjOovma22tSNKBusUY9BmOpaiS1zV36m0crFJB8sXOrsABcNq9IH4gojKerEbxVL9r+QrpvfCEkypWedM55xBSFrqzMkAKq52GjRoo+QYTipGIQvzFJIUAVnmUkWO70j61hsaiZLExBdChmBtT1tCeWLjtk/JFpkJy8qSWJYPTpGS41xFaJyZsvKoZBQgZkZgaqF2PWJcb8cSnAQCShdiGzJIIKknTsYzviPEjOifKUClaMttrgjQhxCQ8MstrTDCD9o1UrxkhhmQslg7ZQH1asex86/8AJK/yVHkW/wAQp+NH0jDImpmBS/8A65gKkFmYXYg1BtDPhh85/LW9FKOjZNiWCtDQwLjApXOVCqsrE2tVWwL/ACMG4SemTLUyEJJ+JkgVGtPrEPEozk9G6FcMwZxC8ruaA8wGaiqBShzVblFiY0MviszASUkAgBkgKKsyy7lRSKIIDUv0EZhXiIHKoAJULLQhi/ViC/WFuO42uZRZJI00+sdGeEaXQ84afivjrz8JNlTUFS5ilEM4SlPLl1GZi9PeMkJ8qXKIRKQFvyryoBA7gAk/veE+Px5SGsrVi7RUnH8nLRWpv6AxzTznWTCt9JY7FAl1kk/vvWO4VjxmWovzZUJAuXq30eAcQ5fNer94YcFlpRLM1QsDzXbfKPvr2EBpKJg1KCEsTUly1ien0iOKWMoDuRU0s+g3MGIvmJYAF3hJjcSfNKSwUkkBmZLtcj9QbakSjDLZNJvYZg8IZi1qzFKUhqBnJIJragFe8PP6lMsJlpHMsPTRI1PrRoz0jiSZUpaJQUuZcqajnVjWmkanw3gFmWmZM+JSQ4ILgAUDb6+sGSa3/RqIYfBTVEeWQkOAcwJcasLvWNLhuAcwUAEpF6cyn3V+lPasF8NkJCg9SbDYaqMN1IpEm6DVCjifDBkUZYGZTFT6sLRkpHCypRX8LmpIqbM3TePoK0wi4lIAOYa09bPGi0wSt7Mrx3CHlUgMlRb1F4o4ZhQs5j+ghtnB+saHyQpK5Zs/1/mMhxJJlZkG4CiHPKp7MND9ekbb1YjVjHjPGUS5SgmYkLfLQvlJepAsWBgzDuZaXvlD9SwePncnMqYkgPXUZvlrv6R9I4fPRNBylymho1Wv2N4eccEkgyjS0ZzxDh1SpqZyeU0D75bpO4IaBF8Q88DMjKUuQyqFxXrSneHHiHG8/lllIy1SzEG4IMI5aDmCvl0MNGSpWFOgGdQNq9IpUtwcrPY7wZipTkj8q9oBWhtIvFhi/Zbw3CIUeYpU10kFxWHqTlAAp20pA3hvhi5pCEAFayWDpDgdSQ9iWi/EcPmyVlM8MsG1CwIBAp073ic7dsDvoqxWGUVDYmn3gfGpNw7ClLbv3/eD8RisimvmIbpd4oxE8pCkgUUxb7iGg2mPFCDFcxowI1tasSn4nOxOgHvr84sxkgOQKDT8MVTUgANf2juTToddAZ6K94b4HxDPRK8jOfLIIYAEh9AbsdoXlT0Ij1AKTmTcbxV1JUwvZJTTNGUL9YFKXfpFqlgufX1igLrDRVBSI5RHsW5UnUR7D0NR9MPE1EZSRlegYD3IjxXEXSp/ltC3E4gZiUilWev5aCFq8vKkgZlByGoHf3P0jxozpWSVEcbLnSvLzBIC0eYkU+FRIGbY0+GBDj7hLBRoSNh9+0XmcVqU9QxTUB/Sm8AKYW194ym6NpA6Ukqa/UxyYomrIVQs0FJmAJD3JhpWAqWnQ6xZOxKhIEoF3r2DuB13Jj1Re9ornYdSTlIYsDXYhwfaMma6IY7iC1rKhR2AAOgYj51h3J4unFTpSJmHzEgAlKlOSAz0IcU1O8IJcgqWEJDlTADqaCsbPAY2RgJZSgCfNJ/uLSQEg6JCrkDp1rDzlUdIOWh/hOFycOFKQlKAWzGvs5MWcDUqbMmLUCEjllptqXUof5FhU2sIxMjjC5895puOUA5Ugi1Ozh42OFmCWlZFStkvuNR3rHDOMkv5MoPGwziPiZGGlLmS2mTCMqWqlJ/2+rdIr/8Aj3jk3EiZ56865bJG7ElTk2NaDoNozviDDkS5f+xJr2BD9WMVeElf0sxU+ZbylKSn/IuAAOphsGo1Lo2NaPoWO4shGIRLNVLSwANnUHUexaFHH+IJleZmsE526jQd7e0Z3ASyFzJq1ZjMUSC5ISFHMW25j8or8RY8TQagksFV2FfnCNKMqJPtDHgXHE4gCYBld0qTdj9xaJca4V54Z8qg7H94SeFEolpCAoGYp1ECrCjPoKaRqphcxWlbF4z5zhpJSqpyspmuXFG3F/lDPhPFzJWkq+FZAWCA40B6NttHninDqCjMFCOU9HdlPqDvcGkKZSSau7ig6DXuYeSTVlJcG/FFlc2YolwCoJ2o9ukVHeKiSzdI6StTsoNqljcU9jWExJ03wpm1Ua6bWahbpaAsRh2q/bqbGGGJWELGYKZQowDgvVvlFU6XzggVNq2fpZ4dWtjqPsHw2KXKSSMwZtSCDoQRURJfiKYtX9xRUHBrWtiepZvaKly5ilpIoHL7Uoc28TmYZKQ5BNrflos5J6Yz2qPMeXUCDQVcHvaFi5qjXUMHHQawdjJiQunwi2tv5gMT2KmsaxWMaiM0ktA5d6ljHFbmrHSLJsxxYfeIylO4217xR3QnFZSZNa27U9DFa2EFic1PX8MV4leZLFx1p894Kk7MnsFUkbUOscqW6Wag1j2Ts7gRdKk5jQtFsqGsByx0N/8AxiNo6E/NEazacN4X/wDsX8I+Ebka9h84nxXDBWVb1+ojo6PIk90S9gsuQwb8eAFSWUR6j1jo6KPgSjF4FQYkUUHHViR9QYn/AEpCUkgVfKOguSNK29Y8joDZgvA4HNMCVWAKjewBJqxa0DT5BFVAgqFHu3/UdHQPVhaot4Zwvzc9OZKSfSjtuQ8R/oygKtRu9S1NqR0dBt6N6sJ4Lgs5mCgOV0k2fMlo2eAlmYh3ykXF26UaOjo6vFFSjbOjxajZ7xThZmIlpBTygvpVg3cMIEPCEy5BM1gwpWz1r66R0dDTilc69DPRncfxgJASmiSWJJqXOmwbaIlrWEdHRxOKpM5mVcK4qmTOClJUSpkJY2cgF/SNZx2flw80gmiDUX2cH1jo6D8E5ej59IxKiwK1HKG3YE1FfpF65gLfpR02GnqY6Oik1saQTh52dLgN06iKMeokMlPP8INiKioOr26R5HRoL9mHxro1wDLkZ5gsGOgoajo5AhVh1DzM1gmp2HSOjoaSVpFGuIPmOosA52EUqlx0dHJWyDXsXcRSAGp0p9O8ApSyXY7P+ax0dHZ4v9UGO1YPiJgNvWK5KDmo6gdNHjo6OriDZbPllCnulWv+O8eEER0dCxdqwerKfIYONYhLnZCCzs/zjo6KweWmOmeHEk1zGOjo6KYoJ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356" y="2780928"/>
            <a:ext cx="26098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 descr="http://2.bp.blogspot.com/_k5_9MP3w-l8/S8atIqoVTJI/AAAAAAAABO4/CHiGv0_F33s/s1600/came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24356" y="4725144"/>
            <a:ext cx="2609850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εικόνα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4869160"/>
            <a:ext cx="240030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εικόνα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869160"/>
            <a:ext cx="220980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l-GR" dirty="0"/>
              <a:t>5.1 Η στήριξη και η κίνηση στους μονοκύτταρους οργανισμούς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57200" y="1600201"/>
            <a:ext cx="4220337" cy="3014710"/>
          </a:xfr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l-GR" sz="2400" dirty="0"/>
              <a:t>Οι μονοκύτταροι οργανισμοί μετακινούνται με τη βοήθεια διάφορων μηχανισμών:</a:t>
            </a:r>
          </a:p>
          <a:p>
            <a:r>
              <a:rPr lang="el-GR" sz="2400" dirty="0" err="1"/>
              <a:t>ψευδοπόδια</a:t>
            </a:r>
            <a:r>
              <a:rPr lang="el-GR" sz="2400" dirty="0"/>
              <a:t> (προσωρινές προεκβολές)</a:t>
            </a:r>
          </a:p>
          <a:p>
            <a:r>
              <a:rPr lang="el-GR" sz="2400" dirty="0"/>
              <a:t>μαστίγια</a:t>
            </a:r>
          </a:p>
          <a:p>
            <a:r>
              <a:rPr lang="el-GR" sz="2400" dirty="0"/>
              <a:t>βλεφαρίδες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25" t="6256" r="3589" b="4718"/>
          <a:stretch/>
        </p:blipFill>
        <p:spPr bwMode="auto">
          <a:xfrm>
            <a:off x="5581934" y="1719618"/>
            <a:ext cx="2470246" cy="1965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869160"/>
            <a:ext cx="4029872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431" y="4330654"/>
            <a:ext cx="2673808" cy="2005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352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5.2 Η στήριξη στα φυτά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57200" y="1600200"/>
            <a:ext cx="4618856" cy="452596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r>
              <a:rPr lang="el-GR" dirty="0"/>
              <a:t>Η φωτοσύνθεση είναι βασική λειτουργία των </a:t>
            </a:r>
            <a:r>
              <a:rPr lang="el-GR" dirty="0" smtClean="0"/>
              <a:t>φυτών</a:t>
            </a:r>
          </a:p>
          <a:p>
            <a:r>
              <a:rPr lang="el-GR" dirty="0" smtClean="0"/>
              <a:t>Διάφορα </a:t>
            </a:r>
            <a:r>
              <a:rPr lang="el-GR" dirty="0"/>
              <a:t>τμήματα του φυτού υποστηρίζουν τα φύλλα και τις λειτουργίες τους. </a:t>
            </a:r>
            <a:endParaRPr lang="el-GR" dirty="0" smtClean="0"/>
          </a:p>
          <a:p>
            <a:r>
              <a:rPr lang="el-GR" dirty="0" smtClean="0"/>
              <a:t>Ο </a:t>
            </a:r>
            <a:r>
              <a:rPr lang="el-GR" dirty="0"/>
              <a:t>βλαστός τα στηρίζει και η ρίζα συγκρατεί ολόκληρο το φυτό στο έδαφος. </a:t>
            </a:r>
            <a:endParaRPr lang="el-GR" dirty="0" smtClean="0"/>
          </a:p>
          <a:p>
            <a:r>
              <a:rPr lang="el-GR" dirty="0" smtClean="0"/>
              <a:t>Το </a:t>
            </a:r>
            <a:r>
              <a:rPr lang="el-GR" dirty="0" err="1"/>
              <a:t>ξύλωμα</a:t>
            </a:r>
            <a:r>
              <a:rPr lang="el-GR" dirty="0"/>
              <a:t>, εκτός από τη μεταφορά των ουσιών, που ήδη γνωρίσαμε, εξυπηρετεί και τη στήριξη του φυτού. Τα τοιχώματα των αγωγών του </a:t>
            </a:r>
            <a:r>
              <a:rPr lang="el-GR" dirty="0" err="1"/>
              <a:t>ξυλώματος</a:t>
            </a:r>
            <a:r>
              <a:rPr lang="el-GR" dirty="0"/>
              <a:t> είναι φτιαγμένα από μια ουσία σκληρή και αδιάβροχη.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412776"/>
            <a:ext cx="3562350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743022"/>
            <a:ext cx="3438550" cy="2638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218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Σπονδυλωτά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827584" y="1628800"/>
            <a:ext cx="425881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l-GR" sz="2400" dirty="0" smtClean="0"/>
              <a:t>Τα </a:t>
            </a:r>
            <a:r>
              <a:rPr lang="el-GR" sz="2400" dirty="0"/>
              <a:t>ζώα που διαθέτουν σκελετό, </a:t>
            </a:r>
            <a:r>
              <a:rPr lang="el-GR" sz="2400" dirty="0" smtClean="0"/>
              <a:t>χωρίζονται σε αυτά που έχουν:</a:t>
            </a:r>
            <a:endParaRPr lang="el-GR" sz="2400" dirty="0"/>
          </a:p>
          <a:p>
            <a:r>
              <a:rPr lang="el-GR" sz="2400" b="1" dirty="0" err="1" smtClean="0"/>
              <a:t>Ενδοσκελετό</a:t>
            </a:r>
            <a:endParaRPr lang="el-GR" sz="2400" b="1" dirty="0"/>
          </a:p>
          <a:p>
            <a:pPr marL="0" indent="0">
              <a:buNone/>
            </a:pPr>
            <a:r>
              <a:rPr lang="el-GR" sz="2400" dirty="0" smtClean="0"/>
              <a:t>να </a:t>
            </a:r>
            <a:r>
              <a:rPr lang="el-GR" sz="2400" dirty="0"/>
              <a:t>βρίσκεται στο εσωτερικό του </a:t>
            </a:r>
            <a:r>
              <a:rPr lang="el-GR" sz="2400" dirty="0" smtClean="0"/>
              <a:t>οργανισμού</a:t>
            </a:r>
            <a:endParaRPr lang="el-GR" sz="2400" dirty="0"/>
          </a:p>
          <a:p>
            <a:r>
              <a:rPr lang="el-GR" sz="2400" b="1" dirty="0" err="1" smtClean="0"/>
              <a:t>Εξωσκελετό</a:t>
            </a:r>
            <a:r>
              <a:rPr lang="el-GR" sz="2400" dirty="0" smtClean="0"/>
              <a:t> </a:t>
            </a:r>
          </a:p>
          <a:p>
            <a:pPr marL="0" indent="0">
              <a:buNone/>
            </a:pPr>
            <a:r>
              <a:rPr lang="el-GR" sz="2400" dirty="0" smtClean="0"/>
              <a:t>να </a:t>
            </a:r>
            <a:r>
              <a:rPr lang="el-GR" sz="2400" dirty="0"/>
              <a:t>καλύπτει εξωτερικά τον </a:t>
            </a:r>
            <a:r>
              <a:rPr lang="el-GR" sz="2400" dirty="0" smtClean="0"/>
              <a:t>οργανισμό</a:t>
            </a:r>
          </a:p>
          <a:p>
            <a:pPr marL="0" indent="0">
              <a:buNone/>
            </a:pPr>
            <a:endParaRPr lang="el-GR" sz="2400" dirty="0" smtClean="0"/>
          </a:p>
          <a:p>
            <a:pPr marL="0" indent="0">
              <a:buNone/>
            </a:pPr>
            <a:endParaRPr lang="el-GR" sz="2400" dirty="0" smtClean="0"/>
          </a:p>
        </p:txBody>
      </p:sp>
    </p:spTree>
    <p:extLst>
      <p:ext uri="{BB962C8B-B14F-4D97-AF65-F5344CB8AC3E}">
        <p14:creationId xmlns:p14="http://schemas.microsoft.com/office/powerpoint/2010/main" val="237426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Ασπόνδυλα</a:t>
            </a:r>
            <a:endParaRPr lang="el-GR" dirty="0"/>
          </a:p>
        </p:txBody>
      </p:sp>
      <p:sp>
        <p:nvSpPr>
          <p:cNvPr id="6" name="Ορθογώνιο 5"/>
          <p:cNvSpPr/>
          <p:nvPr/>
        </p:nvSpPr>
        <p:spPr>
          <a:xfrm>
            <a:off x="755576" y="2036133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l-GR" sz="2400" dirty="0"/>
              <a:t>Τα ζώα που </a:t>
            </a:r>
            <a:r>
              <a:rPr lang="el-GR" sz="2400" dirty="0" smtClean="0"/>
              <a:t>δεν διαθέτουν </a:t>
            </a:r>
            <a:r>
              <a:rPr lang="el-GR" sz="2400" dirty="0"/>
              <a:t>σκελετό, χωρίζονται σε αυτά που </a:t>
            </a:r>
            <a:r>
              <a:rPr lang="el-GR" sz="2400" dirty="0" smtClean="0"/>
              <a:t>έχουν:</a:t>
            </a:r>
            <a:endParaRPr lang="el-G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400" b="1" dirty="0" smtClean="0"/>
              <a:t>Υδροστατικό</a:t>
            </a:r>
            <a:endParaRPr lang="el-GR" sz="2400" b="1" dirty="0"/>
          </a:p>
          <a:p>
            <a:r>
              <a:rPr lang="el-GR" sz="2400" dirty="0"/>
              <a:t>λ</a:t>
            </a:r>
            <a:r>
              <a:rPr lang="el-GR" sz="2400" dirty="0" smtClean="0"/>
              <a:t>όγο πίεσης υγρών</a:t>
            </a:r>
            <a:endParaRPr lang="el-G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400" b="1" dirty="0" smtClean="0"/>
              <a:t>Κέλυφος</a:t>
            </a:r>
            <a:endParaRPr lang="el-GR" sz="2400" b="1" dirty="0"/>
          </a:p>
          <a:p>
            <a:r>
              <a:rPr lang="el-GR" sz="2400" dirty="0" smtClean="0"/>
              <a:t>καλύπτει </a:t>
            </a:r>
            <a:r>
              <a:rPr lang="el-GR" sz="2400" dirty="0"/>
              <a:t>εξωτερικά τον οργανισμό</a:t>
            </a:r>
          </a:p>
        </p:txBody>
      </p:sp>
    </p:spTree>
    <p:extLst>
      <p:ext uri="{BB962C8B-B14F-4D97-AF65-F5344CB8AC3E}">
        <p14:creationId xmlns:p14="http://schemas.microsoft.com/office/powerpoint/2010/main" val="32876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Σπονδυλωτά </a:t>
            </a:r>
            <a:r>
              <a:rPr lang="el-GR" dirty="0" smtClean="0"/>
              <a:t>- </a:t>
            </a:r>
            <a:r>
              <a:rPr lang="el-GR" dirty="0" err="1" smtClean="0"/>
              <a:t>Ενδοσκελετός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l-G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3093368" cy="2320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700808"/>
            <a:ext cx="3004592" cy="2253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020834"/>
            <a:ext cx="5250160" cy="1962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715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Σπονδυλωτά - </a:t>
            </a:r>
            <a:r>
              <a:rPr lang="el-GR" dirty="0" err="1" smtClean="0"/>
              <a:t>Εξωσκελετός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36576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 descr="http://www.kjfishes.gr/lobster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176" y="1052736"/>
            <a:ext cx="4676775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56" y="3691812"/>
            <a:ext cx="2808312" cy="2305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866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Σπονδυλωτά </a:t>
            </a:r>
            <a:r>
              <a:rPr lang="el-GR" dirty="0" smtClean="0"/>
              <a:t>- </a:t>
            </a:r>
            <a:r>
              <a:rPr lang="el-GR" dirty="0" err="1" smtClean="0"/>
              <a:t>Εξωσκελετός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16016" y="1380926"/>
            <a:ext cx="3330370" cy="2970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71625"/>
            <a:ext cx="2880320" cy="2189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788" y="3854734"/>
            <a:ext cx="3492388" cy="2092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705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l-GR" sz="3600" b="1" dirty="0"/>
              <a:t>1.1 Τα χαρακτηριστικά των </a:t>
            </a:r>
            <a:r>
              <a:rPr lang="el-GR" sz="3600" b="1" dirty="0" smtClean="0"/>
              <a:t>οργανισμών</a:t>
            </a:r>
            <a:endParaRPr lang="el-GR" sz="360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Ποια είναι τα χαρακτηριστικά των ζωντανών οργανισμών</a:t>
            </a:r>
            <a:endParaRPr lang="el-GR" dirty="0"/>
          </a:p>
        </p:txBody>
      </p:sp>
      <p:pic>
        <p:nvPicPr>
          <p:cNvPr id="1026" name="Picture 2" descr="http://now24.gr/wp-content/uploads/2011/09/%CF%83%CE%BA%CF%85%CE%BB%CE%BF%CF%8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0" y="2691805"/>
            <a:ext cx="2016224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thumbs.dreamstime.com/x/%CE%B1%CF%80%CE%BF%CE%BC%CE%BF%CE%BD%CF%89%CE%BC%CE%AD%CE%BD%CE%BF--%CE%AD%CE%BD%CF%84%CF%81%CE%BF-182159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925" y="4230518"/>
            <a:ext cx="1624013" cy="214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91880" y="2523668"/>
            <a:ext cx="4968552" cy="378565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b="1" dirty="0">
                <a:solidFill>
                  <a:srgbClr val="FF0000"/>
                </a:solidFill>
              </a:rPr>
              <a:t>Οι οργανισμοί </a:t>
            </a:r>
            <a:r>
              <a:rPr lang="el-GR" sz="2000" b="1" dirty="0" smtClean="0">
                <a:solidFill>
                  <a:srgbClr val="FF0000"/>
                </a:solidFill>
              </a:rPr>
              <a:t>τρέφονται</a:t>
            </a:r>
            <a:endParaRPr lang="en-US" sz="2000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b="1" dirty="0" smtClean="0">
                <a:solidFill>
                  <a:srgbClr val="FF0000"/>
                </a:solidFill>
              </a:rPr>
              <a:t>Οι </a:t>
            </a:r>
            <a:r>
              <a:rPr lang="el-GR" sz="2000" b="1" dirty="0">
                <a:solidFill>
                  <a:srgbClr val="FF0000"/>
                </a:solidFill>
              </a:rPr>
              <a:t>οργανισμοί </a:t>
            </a:r>
            <a:r>
              <a:rPr lang="el-GR" sz="2000" b="1" dirty="0" smtClean="0">
                <a:solidFill>
                  <a:srgbClr val="FF0000"/>
                </a:solidFill>
              </a:rPr>
              <a:t>αναπνέουν</a:t>
            </a:r>
            <a:endParaRPr lang="en-US" sz="2000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b="1" dirty="0">
                <a:solidFill>
                  <a:srgbClr val="FF0000"/>
                </a:solidFill>
              </a:rPr>
              <a:t>Οι οργανισμοί </a:t>
            </a:r>
            <a:r>
              <a:rPr lang="el-GR" sz="2000" b="1" dirty="0" smtClean="0">
                <a:solidFill>
                  <a:srgbClr val="FF0000"/>
                </a:solidFill>
              </a:rPr>
              <a:t>απεκκρίνουν</a:t>
            </a:r>
            <a:endParaRPr lang="en-US" sz="2000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b="1" dirty="0">
                <a:solidFill>
                  <a:srgbClr val="FF0000"/>
                </a:solidFill>
              </a:rPr>
              <a:t>Οι οργανισμοί </a:t>
            </a:r>
            <a:r>
              <a:rPr lang="el-GR" sz="2000" b="1" dirty="0" smtClean="0">
                <a:solidFill>
                  <a:srgbClr val="FF0000"/>
                </a:solidFill>
              </a:rPr>
              <a:t>αναπαράγονται</a:t>
            </a:r>
            <a:endParaRPr lang="en-US" sz="2000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b="1" dirty="0">
                <a:solidFill>
                  <a:srgbClr val="FF0000"/>
                </a:solidFill>
              </a:rPr>
              <a:t>Οι οργανισμοί </a:t>
            </a:r>
            <a:r>
              <a:rPr lang="el-GR" sz="2000" b="1" dirty="0" smtClean="0">
                <a:solidFill>
                  <a:srgbClr val="FF0000"/>
                </a:solidFill>
              </a:rPr>
              <a:t>αναπτύσσονται</a:t>
            </a:r>
            <a:endParaRPr lang="en-US" sz="2000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b="1" dirty="0">
                <a:solidFill>
                  <a:srgbClr val="FF0000"/>
                </a:solidFill>
              </a:rPr>
              <a:t>Οι οργανισμοί εμφανίζουν ερεθιστικότητα</a:t>
            </a:r>
            <a:endParaRPr lang="el-GR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09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7" b="29067"/>
          <a:stretch/>
        </p:blipFill>
        <p:spPr bwMode="auto">
          <a:xfrm>
            <a:off x="2076610" y="4339580"/>
            <a:ext cx="4391050" cy="2011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Ασπόνδυλα - Υδροστατικός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592" y="1698780"/>
            <a:ext cx="2878137" cy="287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2878137" cy="287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077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Ασπόνδυλα - Κέλυφος</a:t>
            </a:r>
            <a:endParaRPr lang="el-G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825" y="1844824"/>
            <a:ext cx="253365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1844824"/>
            <a:ext cx="3816424" cy="2045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2" b="15329"/>
          <a:stretch/>
        </p:blipFill>
        <p:spPr bwMode="auto">
          <a:xfrm>
            <a:off x="2987824" y="3873649"/>
            <a:ext cx="3810000" cy="218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991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9" t="42088" r="18854" b="-2"/>
          <a:stretch/>
        </p:blipFill>
        <p:spPr bwMode="auto">
          <a:xfrm>
            <a:off x="4932040" y="1700808"/>
            <a:ext cx="3543802" cy="5143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l-GR" dirty="0"/>
              <a:t>ΕΡΕΙΣΤΙΚΟ ΣYΣΤΗΜΑ (ΣΚΕΛΕΤΟΣ) ΤΟY ΑΝΘΡΩΠΟY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7" b="38108"/>
          <a:stretch/>
        </p:blipFill>
        <p:spPr bwMode="auto">
          <a:xfrm>
            <a:off x="467544" y="1596788"/>
            <a:ext cx="4625698" cy="4889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953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Ορθογώνιο 3"/>
          <p:cNvSpPr/>
          <p:nvPr/>
        </p:nvSpPr>
        <p:spPr>
          <a:xfrm>
            <a:off x="710864" y="2924944"/>
            <a:ext cx="4572000" cy="23083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l-GR" dirty="0"/>
              <a:t>Ο σκελετός του ανθρώπου διακρίνεται σε:</a:t>
            </a:r>
          </a:p>
          <a:p>
            <a:endParaRPr lang="el-G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 smtClean="0"/>
              <a:t>σκελετό </a:t>
            </a:r>
            <a:r>
              <a:rPr lang="el-GR" dirty="0"/>
              <a:t>του </a:t>
            </a:r>
            <a:r>
              <a:rPr lang="el-GR" b="1" dirty="0"/>
              <a:t>κορμού</a:t>
            </a:r>
            <a:r>
              <a:rPr lang="el-GR" dirty="0"/>
              <a:t>, που αποτελείται από το κρανίο, τον θώρακα και τη σπονδυλική στήλη</a:t>
            </a:r>
          </a:p>
          <a:p>
            <a:endParaRPr lang="el-G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 smtClean="0"/>
              <a:t>σκελετό </a:t>
            </a:r>
            <a:r>
              <a:rPr lang="el-GR" dirty="0"/>
              <a:t>των </a:t>
            </a:r>
            <a:r>
              <a:rPr lang="el-GR" b="1" dirty="0"/>
              <a:t>άκρων</a:t>
            </a:r>
            <a:r>
              <a:rPr lang="el-GR" dirty="0"/>
              <a:t>, που αποτελείται από τον σκελετό των άνω και κάτω άκρων.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6" b="574"/>
          <a:stretch/>
        </p:blipFill>
        <p:spPr bwMode="auto">
          <a:xfrm>
            <a:off x="5796136" y="1412775"/>
            <a:ext cx="2922520" cy="5075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394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Η σπονδυλική στήλη </a:t>
            </a:r>
          </a:p>
        </p:txBody>
      </p:sp>
      <p:sp>
        <p:nvSpPr>
          <p:cNvPr id="4" name="Ορθογώνιο 3"/>
          <p:cNvSpPr/>
          <p:nvPr/>
        </p:nvSpPr>
        <p:spPr>
          <a:xfrm>
            <a:off x="683568" y="2435403"/>
            <a:ext cx="3744416" cy="31393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l-GR" dirty="0"/>
              <a:t>Η </a:t>
            </a:r>
            <a:r>
              <a:rPr lang="el-GR" b="1" dirty="0"/>
              <a:t>σπονδυλική στήλη </a:t>
            </a:r>
            <a:r>
              <a:rPr lang="el-GR" dirty="0"/>
              <a:t>αποτελείται από σπονδύλους, ανάμεσα στους οποίους υπάρχουν ελαστικοί δίσκοι, οι</a:t>
            </a:r>
            <a:r>
              <a:rPr lang="el-GR" b="1" dirty="0"/>
              <a:t> μεσοσπονδύλιοι δίσκοι</a:t>
            </a:r>
            <a:r>
              <a:rPr lang="el-GR" dirty="0"/>
              <a:t>. </a:t>
            </a:r>
            <a:endParaRPr lang="el-GR" dirty="0" smtClean="0"/>
          </a:p>
          <a:p>
            <a:endParaRPr lang="el-GR" dirty="0"/>
          </a:p>
          <a:p>
            <a:r>
              <a:rPr lang="el-GR" dirty="0" smtClean="0"/>
              <a:t>Οι </a:t>
            </a:r>
            <a:r>
              <a:rPr lang="el-GR" b="1" dirty="0"/>
              <a:t>σπόνδυλοι </a:t>
            </a:r>
            <a:r>
              <a:rPr lang="el-GR" dirty="0"/>
              <a:t>τοποθετούνται ο ένας πάνω στον άλλο, σχηματίζοντας ένα σωλήνα, τον σπονδυλικό σωλήνα. </a:t>
            </a:r>
            <a:endParaRPr lang="el-GR" dirty="0" smtClean="0"/>
          </a:p>
          <a:p>
            <a:endParaRPr lang="el-GR" dirty="0"/>
          </a:p>
          <a:p>
            <a:r>
              <a:rPr lang="el-GR" dirty="0" smtClean="0"/>
              <a:t>Μέσα </a:t>
            </a:r>
            <a:r>
              <a:rPr lang="el-GR" dirty="0"/>
              <a:t>στον σωλήνα αυτό προφυλάσσεται ο </a:t>
            </a:r>
            <a:r>
              <a:rPr lang="el-GR" b="1" dirty="0"/>
              <a:t>νωτιαίος μυελός</a:t>
            </a:r>
            <a:r>
              <a:rPr lang="el-GR" dirty="0"/>
              <a:t>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116514"/>
            <a:ext cx="4440204" cy="5264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961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Η σπονδυλική στήλη </a:t>
            </a:r>
          </a:p>
        </p:txBody>
      </p:sp>
      <p:sp>
        <p:nvSpPr>
          <p:cNvPr id="4" name="Ορθογώνιο 3"/>
          <p:cNvSpPr/>
          <p:nvPr/>
        </p:nvSpPr>
        <p:spPr>
          <a:xfrm>
            <a:off x="585450" y="2346173"/>
            <a:ext cx="4572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l-GR" dirty="0"/>
              <a:t>Η σπονδυλική στήλη παρουσιάζει τέσσερα κυρτώματα: </a:t>
            </a:r>
            <a:endParaRPr lang="el-GR" dirty="0" smtClean="0"/>
          </a:p>
          <a:p>
            <a:r>
              <a:rPr lang="el-GR" i="1" dirty="0" smtClean="0"/>
              <a:t>δύο </a:t>
            </a:r>
            <a:r>
              <a:rPr lang="el-GR" i="1" dirty="0"/>
              <a:t>προς τα εμπρός </a:t>
            </a:r>
            <a:endParaRPr lang="el-GR" i="1" dirty="0" smtClean="0"/>
          </a:p>
          <a:p>
            <a:endParaRPr lang="el-G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dirty="0" smtClean="0"/>
              <a:t>αυχενικό</a:t>
            </a:r>
            <a:r>
              <a:rPr lang="el-GR" b="1" dirty="0"/>
              <a:t>, </a:t>
            </a:r>
            <a:endParaRPr lang="el-G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dirty="0" smtClean="0"/>
              <a:t>οσφυϊκό</a:t>
            </a:r>
          </a:p>
          <a:p>
            <a:endParaRPr lang="el-GR" dirty="0" smtClean="0"/>
          </a:p>
          <a:p>
            <a:r>
              <a:rPr lang="el-GR" i="1" dirty="0" smtClean="0"/>
              <a:t>και </a:t>
            </a:r>
            <a:r>
              <a:rPr lang="el-GR" i="1" dirty="0"/>
              <a:t>δύο προς τα πίσω </a:t>
            </a:r>
            <a:endParaRPr lang="el-GR" i="1" dirty="0" smtClean="0"/>
          </a:p>
          <a:p>
            <a:endParaRPr lang="el-G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dirty="0" smtClean="0"/>
              <a:t>θωρακικό</a:t>
            </a:r>
            <a:r>
              <a:rPr lang="el-GR" b="1" dirty="0"/>
              <a:t>, </a:t>
            </a:r>
            <a:endParaRPr lang="el-G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dirty="0" smtClean="0"/>
              <a:t>ιερό</a:t>
            </a:r>
            <a:endParaRPr lang="el-GR" b="1" dirty="0"/>
          </a:p>
        </p:txBody>
      </p:sp>
      <p:grpSp>
        <p:nvGrpSpPr>
          <p:cNvPr id="6" name="Ομάδα 5"/>
          <p:cNvGrpSpPr/>
          <p:nvPr/>
        </p:nvGrpSpPr>
        <p:grpSpPr>
          <a:xfrm>
            <a:off x="5590282" y="1739191"/>
            <a:ext cx="2233753" cy="4907285"/>
            <a:chOff x="5148064" y="1484784"/>
            <a:chExt cx="2377769" cy="5267325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851"/>
            <a:stretch/>
          </p:blipFill>
          <p:spPr bwMode="auto">
            <a:xfrm>
              <a:off x="5148064" y="1484784"/>
              <a:ext cx="2318034" cy="5267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Ορθογώνιο 4"/>
            <p:cNvSpPr/>
            <p:nvPr/>
          </p:nvSpPr>
          <p:spPr>
            <a:xfrm>
              <a:off x="6444208" y="2420888"/>
              <a:ext cx="936104" cy="6480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7" name="Ορθογώνιο 6"/>
            <p:cNvSpPr/>
            <p:nvPr/>
          </p:nvSpPr>
          <p:spPr>
            <a:xfrm>
              <a:off x="6661737" y="3356992"/>
              <a:ext cx="864096" cy="6480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8" name="Ορθογώνιο 7"/>
            <p:cNvSpPr/>
            <p:nvPr/>
          </p:nvSpPr>
          <p:spPr>
            <a:xfrm>
              <a:off x="6654377" y="4221088"/>
              <a:ext cx="864096" cy="6480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9" name="Ορθογώνιο 8"/>
            <p:cNvSpPr/>
            <p:nvPr/>
          </p:nvSpPr>
          <p:spPr>
            <a:xfrm>
              <a:off x="6661737" y="5157192"/>
              <a:ext cx="864096" cy="6480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</p:spTree>
    <p:extLst>
      <p:ext uri="{BB962C8B-B14F-4D97-AF65-F5344CB8AC3E}">
        <p14:creationId xmlns:p14="http://schemas.microsoft.com/office/powerpoint/2010/main" val="242130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Η δομή των οστών</a:t>
            </a:r>
          </a:p>
        </p:txBody>
      </p:sp>
      <p:sp>
        <p:nvSpPr>
          <p:cNvPr id="6" name="Ορθογώνιο 5"/>
          <p:cNvSpPr/>
          <p:nvPr/>
        </p:nvSpPr>
        <p:spPr>
          <a:xfrm>
            <a:off x="833569" y="2636912"/>
            <a:ext cx="4572000" cy="286232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l-GR" dirty="0"/>
              <a:t>Τα οστά είναι συμπαγείς και σκληρές δομές που αποτελούνται από</a:t>
            </a:r>
            <a:r>
              <a:rPr lang="el-GR" dirty="0" smtClean="0"/>
              <a:t>:</a:t>
            </a:r>
          </a:p>
          <a:p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dirty="0"/>
              <a:t>κύτταρα, </a:t>
            </a:r>
            <a:r>
              <a:rPr lang="el-GR" dirty="0"/>
              <a:t>που ονομάζονται </a:t>
            </a:r>
            <a:r>
              <a:rPr lang="el-GR" dirty="0" err="1"/>
              <a:t>οστεοκύτταρα</a:t>
            </a: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dirty="0" smtClean="0"/>
              <a:t>άλατα </a:t>
            </a:r>
            <a:r>
              <a:rPr lang="el-GR" b="1" dirty="0"/>
              <a:t>(φωσφόρου και ασβεστίου), </a:t>
            </a:r>
            <a:r>
              <a:rPr lang="el-GR" dirty="0"/>
              <a:t>που τα κάνουν σκληρά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dirty="0" smtClean="0"/>
              <a:t>άλλες </a:t>
            </a:r>
            <a:r>
              <a:rPr lang="el-GR" b="1" dirty="0"/>
              <a:t>ουσίες, </a:t>
            </a:r>
            <a:r>
              <a:rPr lang="el-GR" dirty="0"/>
              <a:t>που τους προσδίνουν ελαστικότητα.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412776"/>
            <a:ext cx="2736304" cy="5370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231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Ορθογώνιο 4"/>
          <p:cNvSpPr/>
          <p:nvPr/>
        </p:nvSpPr>
        <p:spPr>
          <a:xfrm>
            <a:off x="539552" y="1988840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l-GR" sz="2400" dirty="0"/>
              <a:t>Τα οστά, ανάλογα με τη μορφή τους, διακρίνονται σε </a:t>
            </a:r>
            <a:endParaRPr lang="el-GR" sz="2400" dirty="0" smtClean="0"/>
          </a:p>
          <a:p>
            <a:endParaRPr lang="el-GR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400" b="1" dirty="0" smtClean="0"/>
              <a:t>μακρά</a:t>
            </a:r>
            <a:r>
              <a:rPr lang="el-GR" sz="2400" b="1" dirty="0"/>
              <a:t>, </a:t>
            </a:r>
            <a:endParaRPr lang="el-GR" sz="2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400" b="1" dirty="0" smtClean="0"/>
              <a:t>βραχέα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400" b="1" dirty="0" smtClean="0"/>
              <a:t>πλατιά</a:t>
            </a:r>
            <a:r>
              <a:rPr lang="el-GR" sz="2400" b="1" dirty="0"/>
              <a:t>. </a:t>
            </a:r>
            <a:endParaRPr lang="el-GR" sz="2400" b="1" dirty="0" smtClean="0"/>
          </a:p>
          <a:p>
            <a:endParaRPr lang="el-GR" sz="2400" dirty="0"/>
          </a:p>
          <a:p>
            <a:r>
              <a:rPr lang="el-GR" sz="2400" dirty="0" smtClean="0"/>
              <a:t>Συνήθως </a:t>
            </a:r>
            <a:r>
              <a:rPr lang="el-GR" sz="2400" dirty="0"/>
              <a:t>τα οστά παίρνουν το όνομά τους ανάλογα με τη θέση τους (π.χ. μετωπιαίο, μηριαίο κτλ.).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552" y="2852936"/>
            <a:ext cx="14859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976" y="2132156"/>
            <a:ext cx="1219200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860819"/>
            <a:ext cx="27051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Ευθύγραμμο βέλος σύνδεσης 6"/>
          <p:cNvCxnSpPr/>
          <p:nvPr/>
        </p:nvCxnSpPr>
        <p:spPr>
          <a:xfrm flipV="1">
            <a:off x="1979712" y="2860819"/>
            <a:ext cx="2957264" cy="4241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Ευθύγραμμο βέλος σύνδεσης 10"/>
          <p:cNvCxnSpPr/>
          <p:nvPr/>
        </p:nvCxnSpPr>
        <p:spPr>
          <a:xfrm>
            <a:off x="1979712" y="3736913"/>
            <a:ext cx="1080120" cy="383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Ευθύγραμμο βέλος σύνδεσης 12"/>
          <p:cNvCxnSpPr/>
          <p:nvPr/>
        </p:nvCxnSpPr>
        <p:spPr>
          <a:xfrm>
            <a:off x="2123728" y="4077072"/>
            <a:ext cx="4608512" cy="32843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59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Οι αρθρώσεις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67544" y="1700810"/>
            <a:ext cx="4104456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1603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R="0" lvl="0" algn="just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el-GR" altLang="el-GR" dirty="0">
                <a:solidFill>
                  <a:srgbClr val="000000"/>
                </a:solidFill>
                <a:latin typeface="+mn-lt"/>
                <a:cs typeface="Tahoma" pitchFamily="34" charset="0"/>
              </a:rPr>
              <a:t>Τα οστά συνδέονται μεταξύ τους με τις αρθρώσεις. Οι αρθρώσεις διακρίνονται σε </a:t>
            </a:r>
            <a:endParaRPr lang="el-GR" altLang="el-GR" dirty="0" smtClean="0">
              <a:solidFill>
                <a:srgbClr val="000000"/>
              </a:solidFill>
              <a:latin typeface="+mn-lt"/>
              <a:cs typeface="Tahoma" pitchFamily="34" charset="0"/>
            </a:endParaRPr>
          </a:p>
          <a:p>
            <a:pPr marR="0" lvl="0" algn="just">
              <a:lnSpc>
                <a:spcPct val="100000"/>
              </a:lnSpc>
              <a:buClrTx/>
              <a:buSzTx/>
              <a:buFontTx/>
              <a:buNone/>
              <a:tabLst/>
            </a:pPr>
            <a:endParaRPr lang="el-GR" altLang="el-GR" dirty="0">
              <a:solidFill>
                <a:srgbClr val="000000"/>
              </a:solidFill>
              <a:latin typeface="+mn-lt"/>
              <a:cs typeface="Tahoma" pitchFamily="34" charset="0"/>
            </a:endParaRPr>
          </a:p>
          <a:p>
            <a:pPr marL="285750" marR="0" lvl="0" indent="-285750" algn="just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l-GR" altLang="el-GR" b="1" dirty="0" smtClean="0">
                <a:solidFill>
                  <a:srgbClr val="000000"/>
                </a:solidFill>
                <a:latin typeface="+mn-lt"/>
                <a:cs typeface="Tahoma" pitchFamily="34" charset="0"/>
              </a:rPr>
              <a:t>διαρθρώσεις</a:t>
            </a:r>
            <a:r>
              <a:rPr lang="el-GR" altLang="el-GR" dirty="0">
                <a:solidFill>
                  <a:srgbClr val="000000"/>
                </a:solidFill>
                <a:latin typeface="+mn-lt"/>
                <a:cs typeface="Tahoma" pitchFamily="34" charset="0"/>
              </a:rPr>
              <a:t> </a:t>
            </a:r>
          </a:p>
          <a:p>
            <a:pPr marR="0" lvl="0" algn="just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el-GR" altLang="el-GR" dirty="0">
                <a:solidFill>
                  <a:srgbClr val="000000"/>
                </a:solidFill>
                <a:latin typeface="+mn-lt"/>
                <a:cs typeface="Tahoma" pitchFamily="34" charset="0"/>
              </a:rPr>
              <a:t>Μία διάρθρωση επιτρέπει τις κινήσεις των οστών που συμμετέχουν σε αυτή (π.χ. ώμος). </a:t>
            </a:r>
          </a:p>
          <a:p>
            <a:pPr algn="just"/>
            <a:endParaRPr lang="el-GR" altLang="el-GR" dirty="0">
              <a:solidFill>
                <a:srgbClr val="000000"/>
              </a:solidFill>
              <a:latin typeface="+mn-lt"/>
              <a:cs typeface="Tahoma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l-GR" altLang="el-GR" b="1" dirty="0">
                <a:solidFill>
                  <a:srgbClr val="000000"/>
                </a:solidFill>
                <a:latin typeface="+mn-lt"/>
                <a:cs typeface="Tahoma" pitchFamily="34" charset="0"/>
              </a:rPr>
              <a:t>συναρθρώσεις.</a:t>
            </a:r>
          </a:p>
          <a:p>
            <a:pPr algn="just"/>
            <a:r>
              <a:rPr lang="el-GR" altLang="el-GR" dirty="0">
                <a:solidFill>
                  <a:srgbClr val="000000"/>
                </a:solidFill>
                <a:latin typeface="+mn-lt"/>
                <a:cs typeface="Tahoma" pitchFamily="34" charset="0"/>
              </a:rPr>
              <a:t>Μία συνάρθρωση δεν επιτρέπει καμία κίνηση (π.χ. λεκάνη) ή επιτρέπει πολύ περιορισμένες κινήσεις (π.χ. σπονδυλική στήλη)</a:t>
            </a:r>
            <a:r>
              <a:rPr lang="el-GR" altLang="el-GR" dirty="0">
                <a:solidFill>
                  <a:srgbClr val="000000"/>
                </a:solidFill>
                <a:latin typeface="+mn-lt"/>
                <a:cs typeface="Tahoma" pitchFamily="34" charset="0"/>
                <a:hlinkClick r:id="rId2" tooltip="Το ερειστικό σύστημα του ανθρώπου"/>
              </a:rPr>
              <a:t>.   </a:t>
            </a:r>
            <a:endParaRPr lang="el-GR" altLang="el-GR" dirty="0">
              <a:solidFill>
                <a:srgbClr val="000000"/>
              </a:solidFill>
              <a:latin typeface="+mn-lt"/>
              <a:cs typeface="Tahoma" pitchFamily="34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7" y="2116307"/>
            <a:ext cx="3856290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538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Οι μύες</a:t>
            </a:r>
          </a:p>
        </p:txBody>
      </p:sp>
      <p:sp>
        <p:nvSpPr>
          <p:cNvPr id="5" name="Ορθογώνιο 4"/>
          <p:cNvSpPr/>
          <p:nvPr/>
        </p:nvSpPr>
        <p:spPr>
          <a:xfrm>
            <a:off x="467544" y="1556792"/>
            <a:ext cx="460851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dirty="0" smtClean="0"/>
              <a:t>Οι </a:t>
            </a:r>
            <a:r>
              <a:rPr lang="el-GR" dirty="0"/>
              <a:t>μύες διακρίνονται </a:t>
            </a:r>
            <a:r>
              <a:rPr lang="el-GR" dirty="0" smtClean="0"/>
              <a:t>σε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dirty="0" smtClean="0"/>
              <a:t>σκελετικούς,</a:t>
            </a:r>
          </a:p>
          <a:p>
            <a:r>
              <a:rPr lang="el-GR" dirty="0" smtClean="0"/>
              <a:t>Οι </a:t>
            </a:r>
            <a:r>
              <a:rPr lang="el-GR" dirty="0"/>
              <a:t>σκελετικοί μύες λειτουργούν με τη θέλησή μας. </a:t>
            </a:r>
            <a:r>
              <a:rPr lang="el-GR" dirty="0" smtClean="0"/>
              <a:t>Διαθέτουν </a:t>
            </a:r>
            <a:r>
              <a:rPr lang="el-GR" b="1" dirty="0" smtClean="0"/>
              <a:t>τένοντες</a:t>
            </a:r>
            <a:r>
              <a:rPr lang="el-GR" dirty="0"/>
              <a:t> με τους οποίους προσφύονται στα οστά. Συνήθως λειτουργούν κατά ζεύγη. Ανάλογα με την κίνηση, όταν ο ένας συστέλλεται, ο άλλος χαλαρώνει, με αποτέλεσμα να κινούν τα οστά.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dirty="0"/>
              <a:t>λείους</a:t>
            </a:r>
            <a:r>
              <a:rPr lang="el-GR" dirty="0"/>
              <a:t> </a:t>
            </a:r>
          </a:p>
          <a:p>
            <a:r>
              <a:rPr lang="el-GR" dirty="0" smtClean="0"/>
              <a:t>Οι </a:t>
            </a:r>
            <a:r>
              <a:rPr lang="el-GR" dirty="0"/>
              <a:t>λείοι μύες λειτουργούν ανεξάρτητα από τη θέλησή μας. Εξυπηρετούν κινήσεις όπως, για παράδειγμα, κινήσεις των τοιχωμάτων του στομάχου και του εντέρου.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dirty="0" smtClean="0"/>
              <a:t>καρδιακός</a:t>
            </a:r>
            <a:endParaRPr lang="el-GR" dirty="0" smtClean="0"/>
          </a:p>
          <a:p>
            <a:r>
              <a:rPr lang="el-GR" dirty="0" smtClean="0"/>
              <a:t>Ο </a:t>
            </a:r>
            <a:r>
              <a:rPr lang="el-GR" dirty="0"/>
              <a:t>καρδιακός μυς συναντάται μόνο στην καρδιά. Λειτουργεί και αυτός ανεξάρτητα από τη θέλησή μας, αλλά έχει διαφορετική δομή από αυτή των λείων μυών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412776"/>
            <a:ext cx="26289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9" y="4862797"/>
            <a:ext cx="262890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380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Τι είναι άβιο αντικείμενο</a:t>
            </a:r>
            <a:r>
              <a:rPr lang="en-US" dirty="0" smtClean="0"/>
              <a:t>;</a:t>
            </a:r>
            <a:endParaRPr lang="el-GR" dirty="0"/>
          </a:p>
          <a:p>
            <a:r>
              <a:rPr lang="el-GR" dirty="0" smtClean="0"/>
              <a:t>Τι είναι νεκρός οργανισμός</a:t>
            </a:r>
            <a:r>
              <a:rPr lang="en-US" dirty="0" smtClean="0"/>
              <a:t>;</a:t>
            </a:r>
            <a:endParaRPr lang="el-GR" dirty="0" smtClean="0"/>
          </a:p>
          <a:p>
            <a:r>
              <a:rPr lang="el-GR" dirty="0" smtClean="0"/>
              <a:t>Τι είναι ζωντανός οργανισμός</a:t>
            </a:r>
            <a:r>
              <a:rPr lang="en-US" dirty="0" smtClean="0"/>
              <a:t>;</a:t>
            </a:r>
            <a:endParaRPr lang="el-GR" dirty="0"/>
          </a:p>
        </p:txBody>
      </p:sp>
      <p:pic>
        <p:nvPicPr>
          <p:cNvPr id="2050" name="Picture 2" descr="http://www.katsis.gr/i/sxistolithoi/syreias_akanoniste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66" y="3645024"/>
            <a:ext cx="2143125" cy="132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encrypted-tbn3.gstatic.com/images?q=tbn:ANd9GcQ07_pzc_vmzX5EbR7XlCfKkMzdha53o9gkeaht5pLufppt8AU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801" y="3846164"/>
            <a:ext cx="2619375" cy="253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data:image/jpeg;base64,/9j/4AAQSkZJRgABAQAAAQABAAD/2wCEAAkGBxQQEhQUEBQUFBQWGBYXFBYVFxYWGRcVGBQXFxcYFxgYHCogGRolHBYYITEhJSktLi4uGB8zODMsNygtLisBCgoKDg0OGxAQGywkICUsLCwsLCwsLCwsNCwsNCwsLC0sLCwsLCwsLCwsLCwsLCwsLCwsLCwsLCwsLCwsLCwsLP/AABEIAPEA0QMBIgACEQEDEQH/xAAcAAABBQEBAQAAAAAAAAAAAAAAAQMFBgcEAgj/xABCEAACAQIDBgQDBgUCAwkBAAABAgADEQQSIQUGMUFRYRMicYFCkaEHIzJSscEUYnKS0TOCJFOiFkNjc7LC4fDxFf/EABoBAQADAQEBAAAAAAAAAAAAAAABAgMEBQb/xAAlEQACAgEEAgMAAwEAAAAAAAAAAQIRAwQSITFBURMiYXGBkTL/2gAMAwEAAhEDEQA/ANuAi2gIsAS0LRYQBLQtFhAEtC0WEAS0LRYQBLQtPUIBwbXx64amXbsFHVjoBIDA77UiL1lyD8ygkWzWBI4gX05xn7Q8RrRQi63Zz1uAbW+TSi4OsGpqbaC9xx8jizH2YfWefmzzjk+vSM5Tp0bRh6y1FDIQyngRwMdtM53I2qaDJSY+RjlPZzbIexN7fWaNOvFk+SNl07QWhaLCakiWhaLCAJaFosIAloWiwgCWhaLCAc9oQhAHhFiCLACEIQAhCEAIQiwAjOJxCUlLVGCqOJY2EemZfalj2NejTB8tNfEI5MzNbzegBt6mZ5J7I2RJ0rL5gtuYesctKqjN+W9j8jqZITAzQZGyEkm48Jj0uDbjwN/Y/TQNxd5mZ/4auTqL0WYkk8jTJPEg3Ht6SkMt8Mqp2M/aE48dCTYoisNL6Zzm+kpmAxBpu2caozZh1QnW3LQa+hMs32jlhiSw5U1/tvr9LypviSyq6i70tKgtxQfhYjpyNuRnFk/7ZlN8kutIoptYjMAjDmSGIK9SAy+k03dfbH8XQDnRx5XHccx2PGY9s2tdqSKNACyg8Rme7X9AP0lp+zPaBXFPQ4KyEj+pSp/Rm+knTZKkv0tCXJqEIk5sfj6dBc1Vgo+ZJ6ADUmek2krZsdUJQdofaBx8BFC3sGqXJJ6BV+fGcmH32xNg7ilkJst1N3N+CgG85XrcSfZXejSYSL3f2wMXS8QKV1IIP6jtJSdMZKStFghCEsAhCEA54QhAHhFiCQe8+06tBR4S6fE5BYL00HOVlKlYZOwmTVt6MSpH392PIH/2OBO3C78YqmAaqo63te1rnppwMossWU3o0yEpmC+0KixAq03QnoQw/YyRG+uDvZqhX+pHH7S2+PsncixQnNhMfSrC9Koj/wBLAzplk76LBMr+1HCk4kfzUhl9VLED5gD3mqSgfavS8tB+f3i372Vx/wCgzLOvoUn0Z3ganihEY2YAmk5Nhbmhv0Nu49I5iVZKLG5VlqNZhcFTo2ZelmF5x1hxdgDTZtVGhRwPhPLqOo0njaO0HZFDVM62YD81yMozjqOuvOctmNk1/wBqTtHI1UAVEQUq1uDAllzjpxBt1vOFS1Ji3NPJVU6ZqZ0B9xYewMq2FxHgYg/lJs3o1j9DLPXVjlqqSwb7uqO1rDToQPYzHL3ZDd8nawSmzOlrOvh0lHLMQSe1gbST3JrZMfR7krfs1In9hIKoQgQ3uUQBBa4LMSM3sL372nVsjEeFjKBJtasnysot8gZGnfCf6SuzatsbTTC0mq1TZRwHMnkB3mT7W2zUxL5mbzMLBAdFBPlQe2rH0EkN8dsHGYk06etKgGa3Jyn4j383l9AesruBY+JSVvKfvGvYXLEkWJ6aSurzPJLaui85WzzjqmcsBeyZaadMzNqfkDJLFUCr0aasy5KZLA+YC4sbDidGP6SIoIL1ADewFQE3GqOQSO+o+cmdromIRHNVKVlHiAeZtBwY8iTwE5XHwURObtbwBMSAoy4fLkZfLamRwY5SQOQ9z0mkiYmK6BfDRMtIAOS34mCjib68wBNV3bxP/B0HqsATTUkse3Uz1dHPjazWEvBMQkBjt78LSv8AeZ7ccmo/u4fWRLfaHSzBVo1GJ4C4vbrbkJ1vJFdsvaLrCRexNtJigSoKMOKNa9uvpJSWTTVok54QhJA8IML8YCLAK1tnc2jWu1K1J+VlDLf+k8PaUfau5+MpXKqrqOaAe91AuflpNdhM3iTKuKZg9NGD2qLcC2ZSVF7cdCQQe9oxiiAzAgui6i9wcnMqeRHPkdZuO0dj0MQLVqav3tZh6MNRKVt37OLgnCVLaH7upwPYMOHuDMZYn4KOBQaVapRIKksDfI9M2a3Y/mH5Tfna0uGwN+atLKKx/iKRtlcCz+nHVxpdTqeRMp2P2fWw6VKVZGRlIZAdBe9rgj8Q5xvAVyzeERbOodAQfK5GbQHvmFxMVJxfBmrizfcBj6demKlJgyHn06g9COhlV+09RUwXiUyGNKqjWU355SDb+qZzsnbtSktVEfKtTyVBrz/C/wDVoyk85GpjDdgHNx+MC4zKeo6g2N+0vPPcaou52hP4k0WfKAyleDXIKnVW72/CelogwNOurMhYNdbpxCgsPwnmOY6cI2Q7aIdUuygcSD+IX7X4c7meVeloWDUWW9mp3KsRwuDwIPKZXwZWQe0KZNSpzsX4fykSwbs7QuAGGccHXqBYgjobajuJDU0PiPrmIRyxOlydTf3NvaM4PEZHBGgbyn1Bup7cR85XJHfEF/bACpUoi4NMC5IsGbLmbUfzZR6cOcr2Jq58VUKmyq1weV/Mo4drn2ks20GFK1EhTpcsBcp2PIC95CYSlkRrflJNx+YhV97TDF9YUWkTuGGWlUbVbhbG5Btxy3+U8YepkWnUFjkaop14X1W/Tn8p4wzCqaiZjqPINcosR5v/AInRs8I9KolXTQZSAbZkbzajqt+MyfQo6MXhGWowpL5V8vM2LgM17HUafWcC7LrFjnUUxp5mVUFxz6j15+8ex2PLfgrrTuf9NCwseALFeJ5W4CR9MioSAXqtxZ30VeH4rkmw7m3rEYtcsiVHTicQLFEuwOjO171CTZQBxyAi/H4Z5qY6wLVXZlFgtzyA0VRyAA5SN2hXyhih5gLbiXbiw7AE2HLTrGaiO60wAugFgzDjxOnynTClyIslErMzFmyZF/MwAzfDofhB+dotKy3IrLna+fwh4hIPI1DYCR//APMYEM/hC/Nip9TbiZb9yN1GxbXqH/h1OpAKq5/KgsNercuA1l6cnRblk59muyXap/EeZaa3AuSTUYixubC6j5X9JpMbw9BaahUAVVACgaAAdI5PQxY9kaN0qRzwhCaEjwiwEIAQhCAEIQgHJtLZtLEpkrIrr3HDuDxBmTb77rNgatKtSJZL5Vve481wt/QkD1mySK3o2T/GYWrR0DMvkJ+Fxqh+YExzYlJX5KyjaMExaZKr3FtXBC63+MEHrz94y9IXqVNbZLjhqDpy4tew0k7W2NWputPF03RidHsWDACxuw4ixGo1HpIbFYComZQfKp1UkgG3A2JtfTiLTzLfTMGqDDMwUPe2XgR6nj/KGuD2aPLglqEth6hSpqWpN+a1yNdCLnvpF2d92Mut3DNlP5OBHvb5xrG4YJl1Yf8ALqLqbDgrjS5HbWaplTh2pTFJTTIbxXsG9rZTw4GReI1RjyFQcByK24+0lcWcwDeL4r8LgNdQdODa+nrOHH0QlNFtZjd2JOo+EAj0Iloegia2VU8Wioa5NmVu+uv6x2jVFqotcZVPsrgESK2LVylwOAY+17/4MlKNRVruHHlYsh7XIZT0mCVTaJDZlYJURyCQrZXUdtB7EW9bSXx1SlmZc+VagDEgXJUdraA8L9u8gdmYYl3LHy3KP6DW9uthxjlA1arNlpkX/k1CcMt20ta0o1cqJXCOuscPTIK3rNpxNgLdbaEHp2nNXxJqDKqqifkTQO/79+lojBrAVWA4+SlkB0uSzsNF5CcOJxXwglCBYZbaDoATe31l6ZUMY5PIno1u/IDr19hEwuDJAY0wAfiYuo/X9I7hPHcgK1Vi2gFtT2Frk+01DdnclKIGI2m4uNQjt5R/WSbE/wAo+s1hjcuEXjGyH3J3EbEZalcZKANwACpqdLX1C/zfIc5ruGoLTUIihVUWUDgBIHEb44ZB5CanQIBb5kiRlTf3/l0S3YEk+9hpO2ChjNklEu0JV9nbyVnZfEwzqrEAFQxOvM6Wt7y0TWMlLosc8IQlgPiEBFgCQhCAEWEIARIsIBW9+Nlmth89O/i0b1KZHHQeYD219pnW0EXaWHYqoFenlNQaedNQWT56j9jNoMzLe3Yb4CsuKw4+5zXcDXJmPmVhzptc+hnFqcbvev7KSRn+CphS6OrZxlWnoeJfy2vyPXsOs7cZQy3FsyHRuIDZeJB5EW4j66yU2ynh16NSgWNGqVI1LKCGtrp5TcgaHiOE5KdPO3muS1+dtbEg+1vpOOMqMnHwRNGjRDqxY250ntm4XsGHG5ta+hvIRznqFqnao9r6BR5R7mxt3EnK+EOlsvIhWFwTfTKeKt2+XSR2OwyoVUmxYmo/Kw1yj6MflNovkihdi4TNSrVDrapSFh3FQ/LhHtoU81mHCqQNOVQGwN+Wo/WdW66BqWJUXI+7ck8yM/COYLA6slwVa7KT8LAhhbuNfXSZTmlJyJ29HPXrNTs4IWo1s19bZdMwAHE/sYlPGVKt7sSoJP5VHLjxI7T3jtoXcBERiLi7DMTrytoI5hNm18UGIKhEALVG8tGkOWoHHXQAEmUxW+fJD7pHBjMTa60wuljcg6/1dugkjh9nOAr4hloA6i63qMOqU/xG/U2HedVJqVC38KWq1bebEVltlPSjSNwn9R83pOetSyuWrNUsfMzEBna+hJLc/ppznQlXZKjRLbL3jXCsBs/DhqraeJVvUqH+UBPKvoCe95YE3UxuPbxcWchPAO7WHoi8PTtODd3eTD4a/gU1V+Hi1M1RmFuOYABB2AE6MRi9pYosS1ZqNjlOH+7v07nvrNk41Tf+F10WnZ/2f4anY1b1Tz+Ffkv+ZZMJs6lRFqVNE9FAmc7JTadNh4bV2W48tYXHoxfW3cGaes3xbX0i6FhCE2LDMIkIA+sWIsWAES8bxGIWmpZ2CqOJJsBKVt7e5qgK4PMF+KoFJa38o4C/U69pSU1HshySLDtreOlhdGOZ7XyKQCB1Yk2H6mVvEfaEcwy0gF6uXufdUIHzlRq4dz954LEXPmqZn98qkEHnfWcmD2gtA3ZFyHTPTLk9wSWJB7ECczzSb9GLyMv9P7QlYXFBj3V1I78NR8o7gftDw7n7xHQfmFnUdzl1A9pnuJ2fTIFWlVJ152Dj0NtQO/znqnhg1qlZgljbxUN81hrpzPDhM3qZJ1YU5Gvpt/DMucV6eXmcwFvW/Cdt0qp8LowtyZWB49iJlWzNjPWF1VqiA6OF8Mi2twxsPYi8TAbSWkAUZ0uc9g1lOptaw0I1GvveXerruJopeyX3r2OuBw1Uq33ecNh1vYo7XzJfmlwD1FjKNs7aoWsnjZQDlJa2mV1tfte9uxk9vht/+M/h0NtA504M7LlBI5cPrKWtM1TRXjbMh6hdbg+l5hJQlK4lJy5JrDYsKyswVluVKmzKafNbdNePWPb2bt/w4UjmNL8kfzZbnibaa95U8JiCujHiOPTUTeNp7Mp4unSp5rpUpgZ1IOgHFTwvxkKDp+y0FuTMu+z/AGecR/EUqZAL+Gucjkc12t2ANhJLHbPWiKooC6mo6Ui5uSEOWoSRrctm+Qlqq1sNgEWnggHamWZjfN5iOLv8R0Og9NJz1Nm5sED8Sr4gPTUk698zGUnCLWzyXjH6lb3d2QMQzVMTanhaX+q4WxqcAtIG1yOtuwnZvnt+jiFp0MKMlFDmIy5LubgeXkBcm56zgTFFrrx52Ot+lh6mdmKpphQHrqPFbVKQ5D8z/wCJpB7Y7UUSpFerYQklQ6BLC9rk3vyAEldmYKviCKVFmqMdTmCAADmWIJ6cvScFfaPiuERc7MQAqjS55ACazudsI4Sl94B4r6vl4KOSg8+5mmODmyqjbObd7c5KAVsQ3jVBwB/01P8AKttT3P0loAiwndGKXRqlQQhCWJCLEhAGYQhAHxwkbtna64deGZ7XC8PcngBJIcJSd/KGVkdhnU/hS2jVADbMegGvzlMkmlaKydIg9obYNepmrVQ1hcJSDOE5cB5dOZJvIXaRIUMlS6HQConG+gK5Wv6cJ34bA1cWyqq+IAQWRPLRXTTO3xW6DSXPZu5VJWz12NV/7VHYc+3GcyjKZkk5FD2fsiut8njFz8FNmyr0zWJF+1/Wecfs7E0znq0ajHq4OUdyF4/ObLQoKgyooVRwCgAfSFaoEUsxAUC5J4AS/wAEa5L/ABowQ1sxIyh3Y6KAQL9NQLLp+FR7y67rbnPVZKuLBCgaIQFv0Cp8CDvr25yQ23vpla2HRf63FyfRdLe8rGJ3wxZ/75hz0CfpbhOT58cJcW/4IUEuzWnojIUUADKQANLaWmCtVIBQ6PTLFe+tqin5XEt2yPtGq0iBilFVPzKMrj24N9JG744ehWDY3AuroxvXS2tJyNHKEXCtwPfWWzyjlipR8eCMnK4KpjKpsCCeAdSONgSfmAf+mOCvTW9UaVAt8t9GZlsHW3Lj7xoMSi20ZSbAa6cdOuhPrG1w2ZL02sdSUJAt3pnmv1lIK4maOZ+AYgfjt6kKCf0+olhwO8VVaKYZDZSWYEE5rNluo6Le595X6lQMEppqqNe4H4mOrm1uA4WjeFfWkeQ468rgjX0lpK+SYui97OqF7Jpchb25FhqPYW+c0zB4MVKbUz+E08h9CLTO92aAOVxqM1gTxPAlj3OnsBNKwtXLSLc2NhGnilKzpxr6la2Xuq2HLlclWqt/DLXAGml+NunzlaxG4mPrOWqCndtWbPz79Paatg6eVe51MfnUtPFohpPgqm5+5dPA+dyKlY/Fbyr2QfvLVOTae06WGUNWcKDoBqSx6Ko1J9JCjffDf+J/br8r3+k0UoY/rdDhFliXldffTDWuviN/sI+p0kBtbfh2utEeH3/Ex9BEs0EvYtGgxZkuK3gr6Bq1S/MFrW7HLxPpJndzZdXGpnqPUSnfysScz9SBfQd5ktTudJCzQYRnCYfw1ChmYAWu5zH3MeE6USMwhCSB9Z5q0lcWZQw6EAj6z0sWANUMOlMWRVUXvZQAL9bCOwhACRm2NlfxIytUZU5qtvMf5r8u0k4SsoqSpgo+M3AL/gxLKP6Bw/2sJTdrbmbQoM3h0xWUXtUTLcr3VmuD21m1RLTB6THXCoq4pnzKMUQTnPMhgVPLTlznrDYllOdD+HQ/zKeo5ryI9J9A7x7vUsbRek6qCR5XyglW5Hv3HOZFtj7PsZhfMlNa663NMZmA6lTra3S858mnceuTNwaK3j6ApsKlO4p1NQOORx+JfUEgg8xaNN575bX4srWysbXul+BPG1/eWXYmx6mJDULMrldQwZTTqICUYZh8Q8pkEuHuSrqVZSVOgutuIZfiF+XESkHXDKuNDYwpXxKjHLZQKYOhzFdbDnYGeNnLZ0AsdFJuLjUZh6aWnRisGSAzm9NT5nU38rDUAHUEkWt+0nNztlLXdq1QaKVyLfTzEgAjoFTh3Em+KJjG3SLJuvRZUBf4mut+hHH3l7AuaScgL+5P+JAUhd/Vv2tHd6NsnC0TVTRmYIh45fKfNbmQAbDqRGN1dnY47Yk3tneXD4Q2qv5vyKMx9+nvK9tL7QV/DhqZLngahAA7kA/4lCxOHqsAXBRnuz1Kxy2U62BbUs3UAnWJVpUfDVEdzzfIhXMbcM5ucg5ad5q9RJ9HPbG9obTq4h87k1GYkKb2LEfCg+CmPrHzWyNlpkWBt4lrX65eVuQtxjIdh/pZRplBUOrBemYg2hTqVzZbB+PldTUJ4cPLfh0nPL9KDy4whszXtwABVuurai519J4SmarZaRqMzG1gouT66k/tLFsPcmtXOaqBRQ88gVyOyjUe5HpNC2RsKjhR90ozcC51Y+p/YTTHinP8RKi2Vjd/cJFs+K8zcfDBuP8Ac3xeg0l3RAAAAABoANAB0AnqE7seOMFwaJUEIQmhIzCEIA+sWIsWAEIQgBCEIAQhCAEIQgDVaiGBHXnzB5H1mZb8bukucTTHElayj4agFs46Zv3mpSLxqgO6sAVq020PNkH62P8A0znz41OIq+DEaOCFQ5WBzMpDgfE484sOtrD3lh3dwzYapTpVVyvUpNUy/lzMCo9kQD3k5gtnpRrKSARWpsFPRwVYAdCQD8p5x1K+OpN1wg9jcD9v1nBGLq2TGG1nbhj5l9zJw7IWvlznyodBYXvbUgnhz4ayA2ac1W35Rr87y0V9pUsLRVqzBb6gc2J1sBzm+CKduXRrlZ7XYWHvc0kdubVB4jH3e5nn/s9hc2b+Ho3/APLX9LWlU2lvxUe64dAn8zeZv7RoPrIbZ218VVqWp1qzVCdFuxHfy2ygTZ5sa4SMLNSTDoosqqB0AAnoUlGoAB9BG8DWL01Lgq1hmBFrNzj86FTRIRIsQywCEIQAhEiiAMwhCAPrFiLFgBCEIAQhCAEITnxWNp0heo6oP5iB8hzgHROfGY6nRGaq6oOrED9ZXdtb6UqS/cfeub8NFHS99ZTcRgMdj2z5WN+b2sL9PhyzGWVLiPJDZrNKqHAZSGUi4INwR1Bkftw5VWp+R1J/pOjfQyrbM2LtHBoVoPSK2/A12UN1W9ivztPNXfJStTC47w6eIy2AR1YM3pfynteVlkuNNUXhdnPtLE2ppY+akRVX0V7OP7T9J52rUy4244Lh1HtnvK/jtq+dAVOVAadQ8vN5dPa5k5jKINTOb/6dJfXyX19wPnONKzbJGpI9YHGClSqVqvBjwHHLewA7yCxeJr42o1Uo7HgiqrMEXkosP/2du2wGw4LGyK6FumVQSb9tAJ63Z+1bB0kWlUpVaSi4Lizgm/4mA1F/eXjDc6vgymnJj+x9za2JbNVBoL3zXP8AShsR6mX7Yuw6WEW1JdT+Jjqx9T+0d2VtajikFTD1FqKeam9vUcp2zrx4ox57KVQQhCbAIkIQAhEhACKIkUQBmEIQB9YsRYsAIQhACMV6pGirmPTgPcx+EhoFe2uMcVPheGAeSfi/ub9pTMRs7FMTenWLG1yVZyT1DHQa9JqkJzT02525Mhqym7tbqkHxMUvm+FCb+7W09h7y4qttBwhaLNseKMFSJK7v7Xqpgqpw5Ic2FxxAPGx5HlfvPlvEOxdi1819QdCD36GfYVekHUqwBBBBB4EGYbvPsGk9Rg6C4JFwSrD/AHDj73lcklB2zqw43kjtXZUa28ganTzFrgDxALasBbN72Etu8G8zYbBYFioc1qSZ9bGwpKbg9bmVWvuugN1dx2YBh+0d2thqmIp0ab1FC0QVS1MjQ2tfzcgLTBSxmktPlfg7MZvGK2CreYkfdqVa3xNqNOymVEZbHiL/AKSYw+wlGhckdMp/zJPBbDpAjys3qbD5CFkhHoLSZGdf2SvXTGJ4JPhnR7G4a5H7XPtPoaUT7NsCq53CgWGUaWAubm3yl6nRidqznzrbLb6FhEvCamIsSEIAQhCAKICJFgDMIQgD6xYixYAQhCAEIQgBEhCAELzyTPJaSD3eZfvrRy4h+5v8wDNMzSgb/wBP70Hqo/xOfUr6HXonWQpFYTlcTsqic7iece0MoJ3YUTmUTswgghmpbj07Ya/Vj9ABLDeQ+7CZcNT73P1MlLz1cfEUfP5nc2/093heebwEuZnu8IghAFixIQBYsSLAGYQhAH1ixFiwAhCEAIkIQAiXhEkgQzwZ7iEQDxeU77QE0pt2YfWXFhKvv1TvRDflOvoRx+kyzK4M6NM6yozeqJzsJ0VDGGE8qz3qPKid2DGonGonbgz5gB1A7a9TJXZEuEa5spMtGmP5R/mdgnNhBZVHQAfITqUT149HzkuW2KBPQigRbSSokWLaLaAJaFp6tC0A8xRFtCAMQiwgDyxYixYAQhCAES0WEA8wtPUIB4tEInu0LQBoicePwK1kKVFzKeI/+85IGIRBKdGcbQ3CqC5oVC9zfLVsLC3BSo/XrIWruZjuAooT18VcvfXj9Jr5ETJMZaeDdnVHWZYqrMkobk41rXp004XLVAR3tbU+4lq2FuQtFhUqsXcDhfyA30IW3HvLiFnoCTHBCLsrk1WSapsbp0QI6FiiLNTmEtFtCLACEIQAhCEAIQhAOeEW0IACLCEAIQhACEIQAhCEAIkIQAiQhJAkIQgBFEIQAiwhIAQhCAEWEIAQhCAEIQgDUIQg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 dirty="0"/>
          </a:p>
        </p:txBody>
      </p:sp>
      <p:sp>
        <p:nvSpPr>
          <p:cNvPr id="5" name="AutoShape 10" descr="data:image/jpeg;base64,/9j/4AAQSkZJRgABAQAAAQABAAD/2wCEAAkGBxQQEhQUEBQUFBQWGBYXFBYVFxYWGRcVGBQXFxcYFxgYHCogGRolHBYYITEhJSktLi4uGB8zODMsNygtLisBCgoKDg0OGxAQGywkICUsLCwsLCwsLCwsNCwsNCwsLC0sLCwsLCwsLCwsLCwsLCwsLCwsLCwsLCwsLCwsLCwsLP/AABEIAPEA0QMBIgACEQEDEQH/xAAcAAABBQEBAQAAAAAAAAAAAAAAAQMFBgcEAgj/xABCEAACAQIDBgQDBgUCAwkBAAABAgADEQQSIQUGMUFRYRMicYFCkaEHIzJSscEUYnKS0TOCJFOiFkNjc7LC4fDxFf/EABoBAQADAQEBAAAAAAAAAAAAAAABAgMEBQb/xAAlEQACAgEEAgMAAwEAAAAAAAAAAQIRAwQSITFBURMiYXGBkTL/2gAMAwEAAhEDEQA/ANuAi2gIsAS0LRYQBLQtFhAEtC0WEAS0LRYQBLQtPUIBwbXx64amXbsFHVjoBIDA77UiL1lyD8ygkWzWBI4gX05xn7Q8RrRQi63Zz1uAbW+TSi4OsGpqbaC9xx8jizH2YfWefmzzjk+vSM5Tp0bRh6y1FDIQyngRwMdtM53I2qaDJSY+RjlPZzbIexN7fWaNOvFk+SNl07QWhaLCakiWhaLCAJaFosIAloWiwgCWhaLCAc9oQhAHhFiCLACEIQAhCEAIQiwAjOJxCUlLVGCqOJY2EemZfalj2NejTB8tNfEI5MzNbzegBt6mZ5J7I2RJ0rL5gtuYesctKqjN+W9j8jqZITAzQZGyEkm48Jj0uDbjwN/Y/TQNxd5mZ/4auTqL0WYkk8jTJPEg3Ht6SkMt8Mqp2M/aE48dCTYoisNL6Zzm+kpmAxBpu2caozZh1QnW3LQa+hMs32jlhiSw5U1/tvr9LypviSyq6i70tKgtxQfhYjpyNuRnFk/7ZlN8kutIoptYjMAjDmSGIK9SAy+k03dfbH8XQDnRx5XHccx2PGY9s2tdqSKNACyg8Rme7X9AP0lp+zPaBXFPQ4KyEj+pSp/Rm+knTZKkv0tCXJqEIk5sfj6dBc1Vgo+ZJ6ADUmek2krZsdUJQdofaBx8BFC3sGqXJJ6BV+fGcmH32xNg7ilkJst1N3N+CgG85XrcSfZXejSYSL3f2wMXS8QKV1IIP6jtJSdMZKStFghCEsAhCEA54QhAHhFiCQe8+06tBR4S6fE5BYL00HOVlKlYZOwmTVt6MSpH392PIH/2OBO3C78YqmAaqo63te1rnppwMossWU3o0yEpmC+0KixAq03QnoQw/YyRG+uDvZqhX+pHH7S2+PsncixQnNhMfSrC9Koj/wBLAzplk76LBMr+1HCk4kfzUhl9VLED5gD3mqSgfavS8tB+f3i372Vx/wCgzLOvoUn0Z3ganihEY2YAmk5Nhbmhv0Nu49I5iVZKLG5VlqNZhcFTo2ZelmF5x1hxdgDTZtVGhRwPhPLqOo0njaO0HZFDVM62YD81yMozjqOuvOctmNk1/wBqTtHI1UAVEQUq1uDAllzjpxBt1vOFS1Ji3NPJVU6ZqZ0B9xYewMq2FxHgYg/lJs3o1j9DLPXVjlqqSwb7uqO1rDToQPYzHL3ZDd8nawSmzOlrOvh0lHLMQSe1gbST3JrZMfR7krfs1In9hIKoQgQ3uUQBBa4LMSM3sL372nVsjEeFjKBJtasnysot8gZGnfCf6SuzatsbTTC0mq1TZRwHMnkB3mT7W2zUxL5mbzMLBAdFBPlQe2rH0EkN8dsHGYk06etKgGa3Jyn4j383l9AesruBY+JSVvKfvGvYXLEkWJ6aSurzPJLaui85WzzjqmcsBeyZaadMzNqfkDJLFUCr0aasy5KZLA+YC4sbDidGP6SIoIL1ADewFQE3GqOQSO+o+cmdromIRHNVKVlHiAeZtBwY8iTwE5XHwURObtbwBMSAoy4fLkZfLamRwY5SQOQ9z0mkiYmK6BfDRMtIAOS34mCjib68wBNV3bxP/B0HqsATTUkse3Uz1dHPjazWEvBMQkBjt78LSv8AeZ7ccmo/u4fWRLfaHSzBVo1GJ4C4vbrbkJ1vJFdsvaLrCRexNtJigSoKMOKNa9uvpJSWTTVok54QhJA8IML8YCLAK1tnc2jWu1K1J+VlDLf+k8PaUfau5+MpXKqrqOaAe91AuflpNdhM3iTKuKZg9NGD2qLcC2ZSVF7cdCQQe9oxiiAzAgui6i9wcnMqeRHPkdZuO0dj0MQLVqav3tZh6MNRKVt37OLgnCVLaH7upwPYMOHuDMZYn4KOBQaVapRIKksDfI9M2a3Y/mH5Tfna0uGwN+atLKKx/iKRtlcCz+nHVxpdTqeRMp2P2fWw6VKVZGRlIZAdBe9rgj8Q5xvAVyzeERbOodAQfK5GbQHvmFxMVJxfBmrizfcBj6demKlJgyHn06g9COhlV+09RUwXiUyGNKqjWU355SDb+qZzsnbtSktVEfKtTyVBrz/C/wDVoyk85GpjDdgHNx+MC4zKeo6g2N+0vPPcaou52hP4k0WfKAyleDXIKnVW72/CelogwNOurMhYNdbpxCgsPwnmOY6cI2Q7aIdUuygcSD+IX7X4c7meVeloWDUWW9mp3KsRwuDwIPKZXwZWQe0KZNSpzsX4fykSwbs7QuAGGccHXqBYgjobajuJDU0PiPrmIRyxOlydTf3NvaM4PEZHBGgbyn1Bup7cR85XJHfEF/bACpUoi4NMC5IsGbLmbUfzZR6cOcr2Jq58VUKmyq1weV/Mo4drn2ks20GFK1EhTpcsBcp2PIC95CYSlkRrflJNx+YhV97TDF9YUWkTuGGWlUbVbhbG5Btxy3+U8YepkWnUFjkaop14X1W/Tn8p4wzCqaiZjqPINcosR5v/AInRs8I9KolXTQZSAbZkbzajqt+MyfQo6MXhGWowpL5V8vM2LgM17HUafWcC7LrFjnUUxp5mVUFxz6j15+8ex2PLfgrrTuf9NCwseALFeJ5W4CR9MioSAXqtxZ30VeH4rkmw7m3rEYtcsiVHTicQLFEuwOjO171CTZQBxyAi/H4Z5qY6wLVXZlFgtzyA0VRyAA5SN2hXyhih5gLbiXbiw7AE2HLTrGaiO60wAugFgzDjxOnynTClyIslErMzFmyZF/MwAzfDofhB+dotKy3IrLna+fwh4hIPI1DYCR//APMYEM/hC/Nip9TbiZb9yN1GxbXqH/h1OpAKq5/KgsNercuA1l6cnRblk59muyXap/EeZaa3AuSTUYixubC6j5X9JpMbw9BaahUAVVACgaAAdI5PQxY9kaN0qRzwhCaEjwiwEIAQhCAEIQgHJtLZtLEpkrIrr3HDuDxBmTb77rNgatKtSJZL5Vve481wt/QkD1mySK3o2T/GYWrR0DMvkJ+Fxqh+YExzYlJX5KyjaMExaZKr3FtXBC63+MEHrz94y9IXqVNbZLjhqDpy4tew0k7W2NWputPF03RidHsWDACxuw4ixGo1HpIbFYComZQfKp1UkgG3A2JtfTiLTzLfTMGqDDMwUPe2XgR6nj/KGuD2aPLglqEth6hSpqWpN+a1yNdCLnvpF2d92Mut3DNlP5OBHvb5xrG4YJl1Yf8ALqLqbDgrjS5HbWaplTh2pTFJTTIbxXsG9rZTw4GReI1RjyFQcByK24+0lcWcwDeL4r8LgNdQdODa+nrOHH0QlNFtZjd2JOo+EAj0Iloegia2VU8Wioa5NmVu+uv6x2jVFqotcZVPsrgESK2LVylwOAY+17/4MlKNRVruHHlYsh7XIZT0mCVTaJDZlYJURyCQrZXUdtB7EW9bSXx1SlmZc+VagDEgXJUdraA8L9u8gdmYYl3LHy3KP6DW9uthxjlA1arNlpkX/k1CcMt20ta0o1cqJXCOuscPTIK3rNpxNgLdbaEHp2nNXxJqDKqqifkTQO/79+lojBrAVWA4+SlkB0uSzsNF5CcOJxXwglCBYZbaDoATe31l6ZUMY5PIno1u/IDr19hEwuDJAY0wAfiYuo/X9I7hPHcgK1Vi2gFtT2Frk+01DdnclKIGI2m4uNQjt5R/WSbE/wAo+s1hjcuEXjGyH3J3EbEZalcZKANwACpqdLX1C/zfIc5ruGoLTUIihVUWUDgBIHEb44ZB5CanQIBb5kiRlTf3/l0S3YEk+9hpO2ChjNklEu0JV9nbyVnZfEwzqrEAFQxOvM6Wt7y0TWMlLosc8IQlgPiEBFgCQhCAEWEIARIsIBW9+Nlmth89O/i0b1KZHHQeYD219pnW0EXaWHYqoFenlNQaedNQWT56j9jNoMzLe3Yb4CsuKw4+5zXcDXJmPmVhzptc+hnFqcbvev7KSRn+CphS6OrZxlWnoeJfy2vyPXsOs7cZQy3FsyHRuIDZeJB5EW4j66yU2ynh16NSgWNGqVI1LKCGtrp5TcgaHiOE5KdPO3muS1+dtbEg+1vpOOMqMnHwRNGjRDqxY250ntm4XsGHG5ta+hvIRznqFqnao9r6BR5R7mxt3EnK+EOlsvIhWFwTfTKeKt2+XSR2OwyoVUmxYmo/Kw1yj6MflNovkihdi4TNSrVDrapSFh3FQ/LhHtoU81mHCqQNOVQGwN+Wo/WdW66BqWJUXI+7ck8yM/COYLA6slwVa7KT8LAhhbuNfXSZTmlJyJ29HPXrNTs4IWo1s19bZdMwAHE/sYlPGVKt7sSoJP5VHLjxI7T3jtoXcBERiLi7DMTrytoI5hNm18UGIKhEALVG8tGkOWoHHXQAEmUxW+fJD7pHBjMTa60wuljcg6/1dugkjh9nOAr4hloA6i63qMOqU/xG/U2HedVJqVC38KWq1bebEVltlPSjSNwn9R83pOetSyuWrNUsfMzEBna+hJLc/ppznQlXZKjRLbL3jXCsBs/DhqraeJVvUqH+UBPKvoCe95YE3UxuPbxcWchPAO7WHoi8PTtODd3eTD4a/gU1V+Hi1M1RmFuOYABB2AE6MRi9pYosS1ZqNjlOH+7v07nvrNk41Tf+F10WnZ/2f4anY1b1Tz+Ffkv+ZZMJs6lRFqVNE9FAmc7JTadNh4bV2W48tYXHoxfW3cGaes3xbX0i6FhCE2LDMIkIA+sWIsWAES8bxGIWmpZ2CqOJJsBKVt7e5qgK4PMF+KoFJa38o4C/U69pSU1HshySLDtreOlhdGOZ7XyKQCB1Yk2H6mVvEfaEcwy0gF6uXufdUIHzlRq4dz954LEXPmqZn98qkEHnfWcmD2gtA3ZFyHTPTLk9wSWJB7ECczzSb9GLyMv9P7QlYXFBj3V1I78NR8o7gftDw7n7xHQfmFnUdzl1A9pnuJ2fTIFWlVJ152Dj0NtQO/znqnhg1qlZgljbxUN81hrpzPDhM3qZJ1YU5Gvpt/DMucV6eXmcwFvW/Cdt0qp8LowtyZWB49iJlWzNjPWF1VqiA6OF8Mi2twxsPYi8TAbSWkAUZ0uc9g1lOptaw0I1GvveXerruJopeyX3r2OuBw1Uq33ecNh1vYo7XzJfmlwD1FjKNs7aoWsnjZQDlJa2mV1tfte9uxk9vht/+M/h0NtA504M7LlBI5cPrKWtM1TRXjbMh6hdbg+l5hJQlK4lJy5JrDYsKyswVluVKmzKafNbdNePWPb2bt/w4UjmNL8kfzZbnibaa95U8JiCujHiOPTUTeNp7Mp4unSp5rpUpgZ1IOgHFTwvxkKDp+y0FuTMu+z/AGecR/EUqZAL+Gucjkc12t2ANhJLHbPWiKooC6mo6Ui5uSEOWoSRrctm+Qlqq1sNgEWnggHamWZjfN5iOLv8R0Og9NJz1Nm5sED8Sr4gPTUk698zGUnCLWzyXjH6lb3d2QMQzVMTanhaX+q4WxqcAtIG1yOtuwnZvnt+jiFp0MKMlFDmIy5LubgeXkBcm56zgTFFrrx52Ot+lh6mdmKpphQHrqPFbVKQ5D8z/wCJpB7Y7UUSpFerYQklQ6BLC9rk3vyAEldmYKviCKVFmqMdTmCAADmWIJ6cvScFfaPiuERc7MQAqjS55ACazudsI4Sl94B4r6vl4KOSg8+5mmODmyqjbObd7c5KAVsQ3jVBwB/01P8AKttT3P0loAiwndGKXRqlQQhCWJCLEhAGYQhAHxwkbtna64deGZ7XC8PcngBJIcJSd/KGVkdhnU/hS2jVADbMegGvzlMkmlaKydIg9obYNepmrVQ1hcJSDOE5cB5dOZJvIXaRIUMlS6HQConG+gK5Wv6cJ34bA1cWyqq+IAQWRPLRXTTO3xW6DSXPZu5VJWz12NV/7VHYc+3GcyjKZkk5FD2fsiut8njFz8FNmyr0zWJF+1/Wecfs7E0znq0ajHq4OUdyF4/ObLQoKgyooVRwCgAfSFaoEUsxAUC5J4AS/wAEa5L/ABowQ1sxIyh3Y6KAQL9NQLLp+FR7y67rbnPVZKuLBCgaIQFv0Cp8CDvr25yQ23vpla2HRf63FyfRdLe8rGJ3wxZ/75hz0CfpbhOT58cJcW/4IUEuzWnojIUUADKQANLaWmCtVIBQ6PTLFe+tqin5XEt2yPtGq0iBilFVPzKMrj24N9JG744ehWDY3AuroxvXS2tJyNHKEXCtwPfWWzyjlipR8eCMnK4KpjKpsCCeAdSONgSfmAf+mOCvTW9UaVAt8t9GZlsHW3Lj7xoMSi20ZSbAa6cdOuhPrG1w2ZL02sdSUJAt3pnmv1lIK4maOZ+AYgfjt6kKCf0+olhwO8VVaKYZDZSWYEE5rNluo6Le595X6lQMEppqqNe4H4mOrm1uA4WjeFfWkeQ468rgjX0lpK+SYui97OqF7Jpchb25FhqPYW+c0zB4MVKbUz+E08h9CLTO92aAOVxqM1gTxPAlj3OnsBNKwtXLSLc2NhGnilKzpxr6la2Xuq2HLlclWqt/DLXAGml+NunzlaxG4mPrOWqCndtWbPz79Paatg6eVe51MfnUtPFohpPgqm5+5dPA+dyKlY/Fbyr2QfvLVOTae06WGUNWcKDoBqSx6Ko1J9JCjffDf+J/br8r3+k0UoY/rdDhFliXldffTDWuviN/sI+p0kBtbfh2utEeH3/Ex9BEs0EvYtGgxZkuK3gr6Bq1S/MFrW7HLxPpJndzZdXGpnqPUSnfysScz9SBfQd5ktTudJCzQYRnCYfw1ChmYAWu5zH3MeE6USMwhCSB9Z5q0lcWZQw6EAj6z0sWANUMOlMWRVUXvZQAL9bCOwhACRm2NlfxIytUZU5qtvMf5r8u0k4SsoqSpgo+M3AL/gxLKP6Bw/2sJTdrbmbQoM3h0xWUXtUTLcr3VmuD21m1RLTB6THXCoq4pnzKMUQTnPMhgVPLTlznrDYllOdD+HQ/zKeo5ryI9J9A7x7vUsbRek6qCR5XyglW5Hv3HOZFtj7PsZhfMlNa663NMZmA6lTra3S858mnceuTNwaK3j6ApsKlO4p1NQOORx+JfUEgg8xaNN575bX4srWysbXul+BPG1/eWXYmx6mJDULMrldQwZTTqICUYZh8Q8pkEuHuSrqVZSVOgutuIZfiF+XESkHXDKuNDYwpXxKjHLZQKYOhzFdbDnYGeNnLZ0AsdFJuLjUZh6aWnRisGSAzm9NT5nU38rDUAHUEkWt+0nNztlLXdq1QaKVyLfTzEgAjoFTh3Em+KJjG3SLJuvRZUBf4mut+hHH3l7AuaScgL+5P+JAUhd/Vv2tHd6NsnC0TVTRmYIh45fKfNbmQAbDqRGN1dnY47Yk3tneXD4Q2qv5vyKMx9+nvK9tL7QV/DhqZLngahAA7kA/4lCxOHqsAXBRnuz1Kxy2U62BbUs3UAnWJVpUfDVEdzzfIhXMbcM5ucg5ad5q9RJ9HPbG9obTq4h87k1GYkKb2LEfCg+CmPrHzWyNlpkWBt4lrX65eVuQtxjIdh/pZRplBUOrBemYg2hTqVzZbB+PldTUJ4cPLfh0nPL9KDy4whszXtwABVuurai519J4SmarZaRqMzG1gouT66k/tLFsPcmtXOaqBRQ88gVyOyjUe5HpNC2RsKjhR90ozcC51Y+p/YTTHinP8RKi2Vjd/cJFs+K8zcfDBuP8Ac3xeg0l3RAAAAABoANAB0AnqE7seOMFwaJUEIQmhIzCEIA+sWIsWAEIQgBCEIAQhCAEIQgDVaiGBHXnzB5H1mZb8bukucTTHElayj4agFs46Zv3mpSLxqgO6sAVq020PNkH62P8A0znz41OIq+DEaOCFQ5WBzMpDgfE484sOtrD3lh3dwzYapTpVVyvUpNUy/lzMCo9kQD3k5gtnpRrKSARWpsFPRwVYAdCQD8p5x1K+OpN1wg9jcD9v1nBGLq2TGG1nbhj5l9zJw7IWvlznyodBYXvbUgnhz4ayA2ac1W35Rr87y0V9pUsLRVqzBb6gc2J1sBzm+CKduXRrlZ7XYWHvc0kdubVB4jH3e5nn/s9hc2b+Ho3/APLX9LWlU2lvxUe64dAn8zeZv7RoPrIbZ218VVqWp1qzVCdFuxHfy2ygTZ5sa4SMLNSTDoosqqB0AAnoUlGoAB9BG8DWL01Lgq1hmBFrNzj86FTRIRIsQywCEIQAhEiiAMwhCAPrFiLFgBCEIAQhCAEITnxWNp0heo6oP5iB8hzgHROfGY6nRGaq6oOrED9ZXdtb6UqS/cfeub8NFHS99ZTcRgMdj2z5WN+b2sL9PhyzGWVLiPJDZrNKqHAZSGUi4INwR1Bkftw5VWp+R1J/pOjfQyrbM2LtHBoVoPSK2/A12UN1W9ivztPNXfJStTC47w6eIy2AR1YM3pfynteVlkuNNUXhdnPtLE2ppY+akRVX0V7OP7T9J52rUy4244Lh1HtnvK/jtq+dAVOVAadQ8vN5dPa5k5jKINTOb/6dJfXyX19wPnONKzbJGpI9YHGClSqVqvBjwHHLewA7yCxeJr42o1Uo7HgiqrMEXkosP/2du2wGw4LGyK6FumVQSb9tAJ63Z+1bB0kWlUpVaSi4Lizgm/4mA1F/eXjDc6vgymnJj+x9za2JbNVBoL3zXP8AShsR6mX7Yuw6WEW1JdT+Jjqx9T+0d2VtajikFTD1FqKeam9vUcp2zrx4ox57KVQQhCbAIkIQAhEhACKIkUQBmEIQB9YsRYsAIQhACMV6pGirmPTgPcx+EhoFe2uMcVPheGAeSfi/ub9pTMRs7FMTenWLG1yVZyT1DHQa9JqkJzT02525Mhqym7tbqkHxMUvm+FCb+7W09h7y4qttBwhaLNseKMFSJK7v7Xqpgqpw5Ic2FxxAPGx5HlfvPlvEOxdi1819QdCD36GfYVekHUqwBBBBB4EGYbvPsGk9Rg6C4JFwSrD/AHDj73lcklB2zqw43kjtXZUa28ganTzFrgDxALasBbN72Etu8G8zYbBYFioc1qSZ9bGwpKbg9bmVWvuugN1dx2YBh+0d2thqmIp0ab1FC0QVS1MjQ2tfzcgLTBSxmktPlfg7MZvGK2CreYkfdqVa3xNqNOymVEZbHiL/AKSYw+wlGhckdMp/zJPBbDpAjys3qbD5CFkhHoLSZGdf2SvXTGJ4JPhnR7G4a5H7XPtPoaUT7NsCq53CgWGUaWAubm3yl6nRidqznzrbLb6FhEvCamIsSEIAQhCAKICJFgDMIQgD6xYixYAQhCAEIQgBEhCAELzyTPJaSD3eZfvrRy4h+5v8wDNMzSgb/wBP70Hqo/xOfUr6HXonWQpFYTlcTsqic7iece0MoJ3YUTmUTswgghmpbj07Ya/Vj9ABLDeQ+7CZcNT73P1MlLz1cfEUfP5nc2/093heebwEuZnu8IghAFixIQBYsSLAGYQhAH1ixFiwAhCEAIkIQAiXhEkgQzwZ7iEQDxeU77QE0pt2YfWXFhKvv1TvRDflOvoRx+kyzK4M6NM6yozeqJzsJ0VDGGE8qz3qPKid2DGonGonbgz5gB1A7a9TJXZEuEa5spMtGmP5R/mdgnNhBZVHQAfITqUT149HzkuW2KBPQigRbSSokWLaLaAJaFp6tC0A8xRFtCAMQiwgDyxYixYAQhCAES0WEA8wtPUIB4tEInu0LQBoicePwK1kKVFzKeI/+85IGIRBKdGcbQ3CqC5oVC9zfLVsLC3BSo/XrIWruZjuAooT18VcvfXj9Jr5ETJMZaeDdnVHWZYqrMkobk41rXp004XLVAR3tbU+4lq2FuQtFhUqsXcDhfyA30IW3HvLiFnoCTHBCLsrk1WSapsbp0QI6FiiLNTmEtFtCLACEIQAhCEAIQhAOeEW0IACLCEAIQhACEIQAhCEAIkIQAiQhJAkIQgBFEIQAiwhIAQhCAEWEIAQhCAEIQgDUIQgH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 dirty="0"/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877" y="4100783"/>
            <a:ext cx="1990725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" name="Picture 13" descr="http://www.missbloom.gr/media/pics/2012/DECEMBER/BLOGGERS/shoprano/38/RACHEL-ZO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225" y="980728"/>
            <a:ext cx="1909184" cy="294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https://encrypted-tbn1.gstatic.com/images?q=tbn:ANd9GcR9x_QGrf3amRZJrxRBly1Cb7knfj2N3YczHRy71Pp92WPmKh8vk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56" y="5157192"/>
            <a:ext cx="2054754" cy="135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43608" y="4201924"/>
            <a:ext cx="1944216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l-GR" sz="2800" b="1" dirty="0" smtClean="0"/>
              <a:t>ΑΒΙΟ</a:t>
            </a:r>
            <a:endParaRPr lang="el-GR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516216" y="3265820"/>
            <a:ext cx="1944216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l-GR" sz="2800" b="1" dirty="0" smtClean="0"/>
              <a:t>ΝΕΚΡΟΣ</a:t>
            </a:r>
            <a:endParaRPr lang="el-GR" sz="2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581709" y="5834665"/>
            <a:ext cx="1944216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l-GR" sz="2800" b="1" dirty="0" smtClean="0"/>
              <a:t>ΖΩΝΤΑΝΟΣ</a:t>
            </a:r>
            <a:endParaRPr lang="el-GR" sz="2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071425" y="6002124"/>
            <a:ext cx="1944216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l-GR" sz="2800" b="1" dirty="0" smtClean="0"/>
              <a:t>ΑΒΙΟ</a:t>
            </a:r>
            <a:endParaRPr lang="el-GR" sz="2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923928" y="5570076"/>
            <a:ext cx="1944216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l-GR" sz="2800" b="1" dirty="0" smtClean="0"/>
              <a:t>ΝΕΚΡΟΣ</a:t>
            </a:r>
            <a:endParaRPr lang="el-GR" sz="2800" b="1" dirty="0"/>
          </a:p>
        </p:txBody>
      </p:sp>
      <p:pic>
        <p:nvPicPr>
          <p:cNvPr id="2065" name="Picture 17" descr="http://www.patrastimes.gr/img/pictures/769arni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36" y="395310"/>
            <a:ext cx="2600474" cy="124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798565" y="1177588"/>
            <a:ext cx="1944216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l-GR" sz="2800" b="1" dirty="0" smtClean="0"/>
              <a:t>ΖΩΝΤΑΝΟΣ</a:t>
            </a:r>
            <a:endParaRPr lang="el-GR" sz="2800" b="1" dirty="0"/>
          </a:p>
        </p:txBody>
      </p:sp>
      <p:pic>
        <p:nvPicPr>
          <p:cNvPr id="2070" name="Picture 2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95309"/>
            <a:ext cx="1984239" cy="124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21" descr="data:image/jpeg;base64,/9j/4AAQSkZJRgABAQAAAQABAAD/2wCEAAkGBxQTEhUUEhQUFRQUFxQUFhQYGBUUFBUUFBUWFhcUFxQYHCggGBolHBQUITEhJSkrLi4uFx8zODMsNygtLisBCgoKDg0OGxAQGywkHx8sLCwsLCwsLCwsLCwsLCwsLCwsLCwsLCwsLCwsLCwsLCwsLCwsLCwsLCwsLCwsLCsrN//AABEIALkBEQMBIgACEQEDEQH/xAAbAAACAgMBAAAAAAAAAAAAAAAEBQMGAQIHAP/EADoQAAEDAwIDBgQFAwQCAwAAAAEAAhEDBCEFMRJBUQZhcYGRoRMisfAUFTLB0UJS4SMzkvEWcgdiY//EABkBAAMBAQEAAAAAAAAAAAAAAAECAwQABf/EACMRAAICAgICAgMBAAAAAAAAAAABAhEDIRIxQVEEExQiMmH/2gAMAwEAAhEDEQA/AHF3TlpCp9ifh3RHJ2fMK7RIVN12lwVWO6OA9VnQx0G0MtCn4FBobeJg8E0FBTcSyyAXw1n4SO+ApG24O6FUHnYs+EpG0U4o29EbuJPTbyW1a7awHha0CJ2zMge660Cm/AoFJYdRRz9WcJEN2B22MkEH2UtvqJcASxpGeQ25JfsiU+mdXQBQaRkLa5LnblHm5pO/U0t7x/Cy22a8Sxwd3bFPyi+mTlCS7QopU4KmdSlMDaEbha1aUINEXEr17bYKQ3lNWe+ckd2JS16IS7EFSrBxupLa7J5ei0vYlbWYU9pg8B3xY3UNw4ELd7Z2QdxLd0JxvaAgSrhaNfKzVqSEAavC5CD8MZ7G1KmFK9wGyCpV5Clpgk5TSl4NuCGiG4uyFHTvpW+qUMYStjCN0idFJJcRnXvOW4K3osG6r17WyprfViBBC1wkl2efJDi7WtuwEfuoGXgLcrFpVIONks5gim2PdLpEA5kKPUWubJAJWNOuwwmeaP8AxTXgg7hBSTLSi6KTeXXFMtIPNb6fUgIvWaLQ7HNL6bo6qOXbpmYb/iO5eSn8Qsqf1I6mdNYq92rt5aSFYWIPWaPExegjUMOxN1x0mnuVs4FznsBccJdTP9Lj6HK6WwSFLJ2VgQlq1RBaozTSoeivGrw1HMdyOO8HIP1TRxDmg9wB8sj77kH2gto4ag2Hyu8CcH1+q2024+WO/Pqp9Oiq2rM2tKcvwXEY7uqMfShsN/6Gc/RDkfN5HPr9AI81K2tkjuDfMCVzSoopMAuHuBPTmVlnEBx08cy080whoDpSS4rGm+MwdvMrO4tGyMuWiwaTrb3kAt7jPIjkU3hrv1NLT7eqp9G/LPmAE7eKE/8AMawqgAS3mCrxzqK/YyZfiuUv0Rc7jQ2uGHHKquudn6jBLRxDuTWw7UtdhwiNgn1nqTKmyupY5dGHJhku0ceOnVHO2O6x+De15bG2fLku0/hmf2t9Al19oTHvLxgkcPdzRnjaJKMXo5rb4CWalVlXu97OObAAneSFWbvR95EF2AOn3ClKfgH0vwVdzkLciU1v9O4Z8YHeoG2ZIUmn2LVANk+CndpBQVKxgo+lShRk3Zqx9B/4UOCAvtPgYTK3KluGSFWLsEuznGpUCChWMVh1qjkpQynKvBmfIjFFH2rwN0FSwhbq5LThNIXH2WUEFe+JwmQUDY3UtBKIrCRhRNHIW6jVLjPREWbwW580FcvjdC/ExIKeK3ZnlHY44WdQvKv/ABe9eVLO4HZmLNwyWkLWmVMFQqVjQ3fDu45OHuF1qyMtC5Fqw+HWY/o4ehwurdnqvEweCEo2PF1oLc1aBGVGKDhhJVD8iCtQDmlpEggg+aqYpuoVDTd4tP8Ac3l5q6Slmu6eKrJGHty0/UKeSN7RSEmtMX/F/qn7hYpAyHHx9cD77kvta+Idy5d45I6lVkQpqVlXo3uK3zY6n2Cgvmh7Qen06qK7qiD5n0Cgc87jI5+HJc0mWhKgW8O1Pbc+P3AUVLSS6XgyD7GN00baB8O6AT/PsfNFWHyPI5Ogx5nbz+qDgrtlHnaVISXekvFMPZ1HqQceuE57M1XcAcd8SOnVMaT4lsCD6T08Ch6ZLHHhGDnwPT2StJO0QlNyVMsdG7HXyWzbpJrWSc88ox+FRZJGd44h4roTUdNZUyRkQR4oCrqHTwUn5kSNih9qaph+lp6KxrOiGRiZJk9yUV6EbDuXRaDeMfMFqNJpnkEqTa0CUYp7OZvZGSFhvX08VftR7NNe35cd/NVDVdHqUjkHh5KcoSWzlXgEpOhEGuCEA0lSimlg2CUUK9YocUwq3PATKudSjO6S6ppROyvGTTElFSVFWva+cKCsZGUxOjOLlHd6c5rVblZLjxBKN0QITi0vxw5VacYOVkVjyXOIB5e1ARISguUlFjnENznCd1OzTwziEnuQ6DVlfheTH8sq/wBhXkLO4s6vTKIYg7Z0gIphWk4R9p7eWkqz9g9S46Tc5iEr1alxMKB7AXHC99M8nY8CufQY9nVOJYqLVrsBYL1MuiNqmlQOctg5AbwVvtFYFrvisGD+qPqldvdK7VKXECDsVR9TsDSqERg7bZ/ys8407KQkno3qVOIz6+aYWg2kSDhLWNxz84MfyjqVSBjPd97JeVDMNosFN0cjPv8AYXqlCR3tOPA7EekeS04g4QTjv39f3U1OvHLzRc7FCKBkCd+vLzUj6eZHXI+/qo6ZHPnyRDDyH2CuAaNICg1G9GBPNTXg4WpJRompUDjHC33KEoy6QVJdseWtnIk+KOZaBQNrjh3RNpcyniknTEk29omNKFllYZC2ruESk34j5k03w6EhHmtlgZgBR3dm2oIICxTqcQAXqVWMFWTXnolTKLr/AGeNN3E0YVf+LBgrsFWm14g5VB7Tdmiw8dMd8KOTFx3EdS5dleuGECVC2sCFO+4+WDulZMkwpvTBH/TDi2VpfUAWrQ0jKN+EOFasWP2TnOymVNH4n90oiho3zgRzT5tH5lLTZDpKtOKo7GnYLY6MAZOYIV7tbZnwxMclWTctatqmsECAotUV4Fi/CU+g9l5U786qdV5CwcR7ZOwj2FKrN2UzplUJskrNlpCqthV+DeDo/HmPsq2NVR7S0+B7Xj+lwPlMfuuAdZs68sCyXGUu7Nv46Y7wnjaQCVoopegcUyVPRprZzwozWQtBSbCXEALnHbW9Lnw0xBV2vbiGFc51lzXvPEcLL8ifhGjDCiOyu34BOOm/snVvWG439kio2wiWPM9HZU7Lat3HvJz5KGyuiwsr/wDeVMK8Hp1IIhVltZ7TwuHng+3NMqNR0dPKAZ7srk2Boesf17/D/wBgp7K4gSVXqN8Rj2RtK7DgY/6V4U2TlaF/aHXHPqmkww1o+d28E8h1PsEsdqDAIpOqseP73NqMd6NaW+SX3jHEVTTI+I57t9uIYg+nukVsbnia2owc+JwcCJnEN6QrxbSbJTq6OhaLrJqAsdh45bnw9/cJrYajmD1z4BUjS6hFxTHMjP038/YJ+CQ8+f1+/RSy7porD0Xa0vA5rp2CEp0oMncpPp90Q2OpVlNHAKEP27BL9TNlUhyOvKfMJRkOT6jlolXxxu4ksjpqQJb1owiqjA8QVHWtuYWtJ6MbjpiSqW0c87ZaCWEuYMb4VMY4tJldz1K2FRmQuV9qdN4CYC5QTZTHUhE65XhepM+vBhRuvFqUDQsCG9e8AyhzqiUurkrYUjEpuJVY4omrXzicKRlySMoQEDdafiBCWcbQJx/XQZ8ZeS38SvLOZOJ0OmYKa0ilBTK2dICYgw1pSTtPb8TD4JywofU6fEwoACf/AI/1PipNBORg+WFdnVJXHuyN18Ku+nymR5rqdvcAtCEhoBDioi9e+KFsxgIk7BTbotEW61XimVQbmvxGSD5K0do7oE8PLqqy1vB0I9/VYcj5SNUFSM2555HnP0TSld4xO/Vv8hAUGB36SJ5jJnxWzqYGx4XcwJ+mUY2gSphtekKjcY6T958pXtKvPhu4KjRH18JQ9Cs5pkbc4ie/db1q7agyHSeeMeyP+oH+FkfSpuHEGiecZ9ULSpta4xMpdZ1C3YmBzzPmOaPtzPRaYU90QloQ6/ZGi81mAupv/UBktcf6o5gpc6+//KoT0DCr+aIc2DkEZkKs6pp76UgPd8I8t+EdJ6LRUVtklcnSF/ZK0e+o6s8RHygdP8/ynN1hx7zy78fyllm4BvCfmacRPf3ZTQ3DXH73WWWRPRo4NDPSqIVwtHhwhVPS2nh7k/026AE4PLCbGyc1aN7+2gyEwsHy1buh7YQ9H5G5WmuMrRG7jTCHVhKw9k5CAq3HkprK4lS+y5UxvraVoJYeSrvaTSw4ExKsNVvMKCoOIQUW6Oj7OH6npXznCSXemEHC6n2g0mHFyqtakJXn5PnZcOR+jVCdFapaXiSpSQ0JzeQG4VSuKp4+6dlo+D8nJmk3Lofcz1xRdk8kIWFPRluBugWWTnO2wt+Kcp3aKK2qFv4dy8nv5YV5U+p+hfql6LU04Rlk7kl9u7CJtXQVnPPY2YVtVEghRsKnYCeS4Qo14DSumu2nC6PpVcuYISV3Z91Z4IMBpmeXnOys1vcUqDQAeN3XZvqpyn4LQgHUbPEuUOoXdNjeEnyG5SO/1175g8I7vvKRXVwTt/yP8KEpmiOP2Hai6nUwCR37hK3USzeCOoQzazv++fepDWxmSOvJQkl2UqtEZEEGOfJFNuwR8rgY5TJUJeOU+gWgtxxA4nxkFKnRzSZOzUmbH5T6rThaTxNOOo2PQELApUj+sAHYmI+mFMdLAyxzv2hMlJgbSCLMER34jl4yRhOKNeAJE+yW0W8Izn78Fua/l3bhaYKiEtj1lxyPT78FLWcwthxGeW6RU7ry/dRV748iMeRTOehVDZNU0qlxEj0mERbae1py0Hw8Uuo1Cd3JpaVmjdygkrNDuqHNBpjAAHRatcRAM78knq6oaVw1vFxMqtLm9AWwCPce6bVK4dnOB/laFRCUWhvpVzndH3ggH1+4Ve0txL2ieasGqMJZI5cuqvj3FkJ/0IqjXE93dlSWdzwmEqc4knJHcVpTqgOWPK6dmqG1Rc6NWV59PMhLbGtgJox0hVhLktkJx4vQk7Q2xe3C57d2Z4oC60ygCTKgOkUif0hNHDCf9oKnFFe7N9krcsD6rfiO6OJIHkpu0mhUnM4adNg6AAAD0Vno2bWiAFsaI6LZixQx/wAqiDyPlZyu37FunJA8BKa23Yhm5JPsr2+2CDuiG7lXtsaXzcnRXf8Aw2l3+pXk0/Et/uXl1S9ifmZPZyu2ci6YygLdytOjU6biOICemY9F50nRdK2ZtLdzth58vVHGpTpD5vnd02aP3KButScSWtPCNpGNu9KqlWfvdZZ5vRqx/HXbG91q7nzmG7QMDyCW1bokZOPr5qAOWHnry8gSp22XUUjem+T5ZPetKgMdIwPGI/hZ44byk7DxQtwCXAA4GXd56KsYiOyWu0DeTgYGf8KUUxG0x6DzQIa55JJjP0RTTjMwNmjmUZR0Tej3H3D6+qkYyRhrSOuf2Ufw3E5aO7f6KRlPq0H19swoVsayV1gHDcH75La3oVGYzG3XCxbVXF0DA67wttX1U0aZLcn9LZiXOdhvkqwSe0TlfQRUqsZmo9rR3kN+qH/8mshg16XTeB67e6pOpXJpEVKlL4zyZfUOS3/1bsAEztr2lc0iaYlhBEOAkdzh1V06VtaIurotD7ug5sse3ug4Si4rw4TscTySLQ9ILuMMGGO9jmB3ZTM0C2WO2O0/uoZXsvjSoMZWg745IplXzEjHclYtDtsfUeCjNaoHFgaXO/pAmD59EiZeKVja54S4VOIS0RBnrOPdO7W+loI6SkNlolZ+apYB3Tju70bV0uAOFzgAcid/XZVhGV7FzPG+mWjS6/zSrHd3P+kTt3/cqn6a0tjonV1f/wCmG9d1rg60YMiQku6+TAB8yUup1yXLOoVWg4wh7arJwViz7dGnEqVlq0+42yrBa1cKm2T43Mp9Z3ON10HQs0mN3VDMBEMASKtfAFEUryQqLJTJvFfQ7a5bJXRuTKYU3yFrxZlLRCeNxNnhKruxadyjblp5FKLppndaoszTuzT8qp9VhRx3rya0Js5S3dMKFUjIMQl9QQUXbleceiGzx84PMde9QVrZ45ee62t3wUzY5Rlhiy0c8oiUPk55LYGfJOKlJrtwP3SfVKjaImCR3JVjaKr5EWZ4sz7qW1pTklT6fZfFYHMIIOYK3r2j2btJ8OSqlx7OeRS6YFeGBDcAc0LRuBTz+px5nYeCLuaXEIBj6r1GwkZMx4IcrBqjDLgO3MnoMei2aBnBx6fVbU7cgqR/t0WefZyJLdw3Hn0xyQet2zqvDw5LYI6cUg5+nmiWcvopLW9BqBvr0RjJLsDT7RXK1uHyCYcMFpwQehUTIpy1nzPj9IMxPMn+kK+Xel0aoHEGzykA/VDMsaNI/KASNhgNnwC0ShFbIxkzHZax+BRl4+Z54vElb6rRa/Efc7LFauTzHj07gtrV87nOfXxU3JPQyi1shsqfyweX35o2nzjPf9+SFfIOBvn7KNcZx0GT1xsmgLI2bPTy5qJ78gDac+Cy+uInE8vv1QzqkiR4f4Kou9ADX1w3bPctTUmSUua8k5CNAgKiFYo1J8KOwfAMhbXoJctmsgBefNXOzZF1GhhbV4/ymdK5IbvCQ03Z5YWLzUuBpBRjZOQyF5DiXR47pjY3fFk7cgqYL2QNwSU3sryFJumPWi82teRjCNp1oVSoalA7+SbWNcuH7qsZ+icoJlhZcjmoq1gx54jM+KGZVAUwue8LXDO12Zp4vR78tHReXvxXevKv5CJ/Szit03KzbuUl41D0Spssg0HKZ0XYSoFH2rsIHMNBSzX6HEw+CYNKjvGSwrhaFnYW/hvAf6Tw+it9czlc30ar8K6c3k7P7LobaktBXNnJA1ezY/cZ6oUWnDs4x0xCIqPQlxeBmOaXjbH5Mxwwcoe5fhaNrEmTsoK1Tko5Y0XgQ1LzhbhBadcf6nFP33KWt0QLW8LgsbbvZpSVFi/Mnd6kpVjHjg/ylNAzzUr6sSZx+3T6KvJ9snS6Gjasv/8Aq30XqVyA509PoEmZcGQJ3kn6ffiVOBzO5Psd00ZHOIbdarjHI/f7qL86PCABkiT5n+FG3T+PB7gt/wAA2nBccbJ7m3oX9UFU6jjBJzuOinawzIkShnOOOASj7ao7Ac0+S0Qko6ZCSb2EW9OckKauAAi7W1c7ACjv9OqN3af2Vn/OiK/rYoc1QVGorh5HBQ1xscrI1ZfkCVaoAicpLqt1iDkdVtqNzmMHwQFVhcIAVVjdCPIrGFDPCm1q3MSkVJxaB3Jrpd4DM8lGeGtlIZbH1pZuJGRHLqVZqDgxsAzH1VSZfQ5uef7IgaicpIxoZtse1rwuJaDEJb+YvY+HQZ2KBbeDM7/uoLmvxCZ2I9UeNnWO/wA27ysKv/Ed1HosIUwg+pU4cUsG6sOu0odKr9QZWxmWIUw4RVo7KCouU9F0FAaho0rd2yiYVvKApTNab8Oux/fHqr1pVTiYFUu1lCWkjllOuyN1xU2+A+iK2cx26klOs2+zmiSm9zVAGTlLq9WBunUPIYpsABlsnCDrVAFPXqSlNw0lwhJljoqtG1WrBQtSqHGT4I4W0iUMbYzt4LC4Mupkza4A8PqtKr5CErUnLzKZ9kGr0MpeRlbNjxhHWz2zk7JHQpPknu95BRlC0Igk8v2TQpCydjT81DZAEmPqCVBUJrZOwM+oXqNsJlFUGgKjnqiaQXp4hOKFUckjFWFLQuspE2Fov2jkbp20g4MKn6ZeDhwU0o6gZXqYkuJgn/Q0dpVKCOECVRe1/Z11Npcwkt+8K6jUhClo3TX/ACuEyncEwWzh7bUzkZRNOzPRXvtDo4bV+RuHZ5KChpbujR45TLWidNlTZphPJQ19IIyJaVdarKVP/drMZ4lrfqll5rdg3HGah6NDne+y5x5eCsMWR/yipcbmmXnYQAPHdS0L4O2kHocL2qdpKI/2rd3i7haPQSqrfa1WeTwsY0bbFx9VB/GvpG3HizPwXC3uQZBOylqXIDR3n2XK6lxXa6Q90u3H+FKbm4cMvdHLkjH49OhpYsl15On/AB29V5cy/FVerv8AkV5P+KH6Mp2vX6WJVSuV1i5QLlnaMUWc0ovRAdldBC3KWillLpVMKXjVyCyg0cc81mlxsgZKYdmdHFChNT9RyrqeSIqfpVMUU2JN6Oc3NaakAyFitUlXkfqK3Ku1VIunSRzmpnA3KPOmBrM781dqX6giqqnJWTnLZytr4J6KVhB6LoixTUZQQIzZzl1tutaTBHeumclG3mpcFZTmzndBomMIpzRCvR3UiX60NzOd8cYWPiQe5dCKwEPrDzKKx8hYaBO4V8bzWXKighObElnVa1uIRIuh1Tlqy1b4KkZHtixt4OoUzNWZT+ZzgAMmSAjghrz9PmnQCtdru1ryAbd42/UAHfVUavqNzU/3a9R07jjIb6BdYP6PVCNWvBVXR63w5wxxtxs44+kC+WgT1P8AlNrKiBDRJPuV1AKWih9m26NC+XW1FHOKmkOfkjA2yFk6A8gBoHgBMDquoUtkbQUpTcZaIS+VKM7Xk4xU7MGZLSfFAflGSHQ1p5uIAAHeea7jU3S+4/V6fRHJlfdHZPmSbWkcj/J6X97P+TP5WF11eSfkP0D82XpH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20" name="TextBox 19"/>
          <p:cNvSpPr txBox="1"/>
          <p:nvPr/>
        </p:nvSpPr>
        <p:spPr>
          <a:xfrm>
            <a:off x="4355976" y="1177588"/>
            <a:ext cx="1944216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l-GR" sz="2800" b="1" dirty="0" smtClean="0"/>
              <a:t>ΖΩΝΤΑΝΟΣ</a:t>
            </a:r>
            <a:endParaRPr lang="el-GR" sz="2800" b="1" dirty="0"/>
          </a:p>
        </p:txBody>
      </p:sp>
    </p:spTree>
    <p:extLst>
      <p:ext uri="{BB962C8B-B14F-4D97-AF65-F5344CB8AC3E}">
        <p14:creationId xmlns:p14="http://schemas.microsoft.com/office/powerpoint/2010/main" val="382164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2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/>
              <a:t>Μυοσκελετικό</a:t>
            </a:r>
            <a:r>
              <a:rPr lang="el-GR" dirty="0"/>
              <a:t> σύστημα και υγεία</a:t>
            </a:r>
          </a:p>
        </p:txBody>
      </p:sp>
      <p:sp>
        <p:nvSpPr>
          <p:cNvPr id="4" name="Ορθογώνιο 3"/>
          <p:cNvSpPr/>
          <p:nvPr/>
        </p:nvSpPr>
        <p:spPr>
          <a:xfrm>
            <a:off x="467544" y="1700808"/>
            <a:ext cx="4572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l-GR" dirty="0"/>
              <a:t>Μερικές φορές μπορεί ο σκελετός να υποστεί κάποια βλάβη, όπως </a:t>
            </a:r>
            <a:endParaRPr lang="el-G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dirty="0" smtClean="0"/>
              <a:t>κάταγμα,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dirty="0" smtClean="0"/>
              <a:t>διάστρεμμα </a:t>
            </a:r>
            <a:r>
              <a:rPr lang="el-GR" b="1" dirty="0"/>
              <a:t>ή </a:t>
            </a:r>
            <a:endParaRPr lang="el-G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dirty="0" smtClean="0"/>
              <a:t>εξάρθρωση.</a:t>
            </a:r>
          </a:p>
          <a:p>
            <a:endParaRPr lang="el-GR" dirty="0"/>
          </a:p>
          <a:p>
            <a:r>
              <a:rPr lang="el-GR" b="1" dirty="0"/>
              <a:t>Κάταγμα</a:t>
            </a:r>
            <a:r>
              <a:rPr lang="el-GR" dirty="0"/>
              <a:t> είναι το σπάσιμο των οστών</a:t>
            </a:r>
            <a:r>
              <a:rPr lang="el-GR" dirty="0" smtClean="0"/>
              <a:t>.</a:t>
            </a:r>
          </a:p>
          <a:p>
            <a:endParaRPr lang="el-GR" dirty="0"/>
          </a:p>
          <a:p>
            <a:r>
              <a:rPr lang="el-GR" b="1" dirty="0"/>
              <a:t>Διάστρεμμα</a:t>
            </a:r>
            <a:r>
              <a:rPr lang="el-GR" dirty="0"/>
              <a:t> (στραμπούληγμα) είναι η κάκωση των ιστών μιας άρθρωσης (στον σύνδεσμο ή στον θύλακα), χωρίς την απομάκρυνση των </a:t>
            </a:r>
            <a:r>
              <a:rPr lang="el-GR" dirty="0" err="1"/>
              <a:t>αρθρούμενων</a:t>
            </a:r>
            <a:r>
              <a:rPr lang="el-GR" dirty="0"/>
              <a:t> οστών</a:t>
            </a:r>
            <a:r>
              <a:rPr lang="el-GR" dirty="0" smtClean="0"/>
              <a:t>.</a:t>
            </a:r>
          </a:p>
          <a:p>
            <a:endParaRPr lang="el-GR" dirty="0"/>
          </a:p>
          <a:p>
            <a:r>
              <a:rPr lang="el-GR" b="1" dirty="0"/>
              <a:t>Εξάρθρωση</a:t>
            </a:r>
            <a:r>
              <a:rPr lang="el-GR" dirty="0"/>
              <a:t> είναι η πιο σοβαρή βλάβη μιας άρθρωσης, κατά την οποία έχουμε και απομάκρυνση των </a:t>
            </a:r>
            <a:r>
              <a:rPr lang="el-GR" dirty="0" err="1"/>
              <a:t>αρθρούμενων</a:t>
            </a:r>
            <a:r>
              <a:rPr lang="el-GR" dirty="0"/>
              <a:t> οστών.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437" y="1700807"/>
            <a:ext cx="3114675" cy="1601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497" y="2852936"/>
            <a:ext cx="2218556" cy="2070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725144"/>
            <a:ext cx="26193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Ευθύγραμμο βέλος σύνδεσης 7"/>
          <p:cNvCxnSpPr/>
          <p:nvPr/>
        </p:nvCxnSpPr>
        <p:spPr>
          <a:xfrm>
            <a:off x="1907704" y="2434233"/>
            <a:ext cx="3312368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Ευθύγραμμο βέλος σύνδεσης 9"/>
          <p:cNvCxnSpPr/>
          <p:nvPr/>
        </p:nvCxnSpPr>
        <p:spPr>
          <a:xfrm>
            <a:off x="2339752" y="2852936"/>
            <a:ext cx="3224745" cy="8979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Ευθύγραμμο βέλος σύνδεσης 11"/>
          <p:cNvCxnSpPr/>
          <p:nvPr/>
        </p:nvCxnSpPr>
        <p:spPr>
          <a:xfrm>
            <a:off x="2082280" y="3167658"/>
            <a:ext cx="3137792" cy="218009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52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2. ΠΡΟΣΛΗΨΗ Ο</a:t>
            </a:r>
            <a:r>
              <a:rPr lang="en-US" dirty="0"/>
              <a:t>Y</a:t>
            </a:r>
            <a:r>
              <a:rPr lang="el-GR" dirty="0"/>
              <a:t>ΣΙΩΝ ΚΑΙ ΠΕΨΗ</a:t>
            </a:r>
          </a:p>
        </p:txBody>
      </p:sp>
      <p:sp>
        <p:nvSpPr>
          <p:cNvPr id="4" name="Ορθογώνιο 3"/>
          <p:cNvSpPr/>
          <p:nvPr/>
        </p:nvSpPr>
        <p:spPr>
          <a:xfrm>
            <a:off x="539553" y="2060848"/>
            <a:ext cx="2880319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l-GR" dirty="0"/>
              <a:t>παραγωγοί ή </a:t>
            </a:r>
            <a:r>
              <a:rPr lang="el-GR" dirty="0" err="1" smtClean="0"/>
              <a:t>αυτότροφοι</a:t>
            </a:r>
            <a:endParaRPr lang="el-GR" dirty="0"/>
          </a:p>
        </p:txBody>
      </p:sp>
      <p:sp>
        <p:nvSpPr>
          <p:cNvPr id="5" name="Ορθογώνιο 4"/>
          <p:cNvSpPr/>
          <p:nvPr/>
        </p:nvSpPr>
        <p:spPr>
          <a:xfrm>
            <a:off x="727048" y="2815424"/>
            <a:ext cx="2505328" cy="230832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l-GR" dirty="0" smtClean="0"/>
              <a:t>Είναι οι οργανισμοί </a:t>
            </a:r>
          </a:p>
          <a:p>
            <a:pPr algn="ctr"/>
            <a:r>
              <a:rPr lang="el-GR" dirty="0" smtClean="0"/>
              <a:t>(</a:t>
            </a:r>
            <a:r>
              <a:rPr lang="el-GR" dirty="0"/>
              <a:t>π.χ. φυτά) </a:t>
            </a:r>
            <a:r>
              <a:rPr lang="el-GR" dirty="0" smtClean="0"/>
              <a:t>που προμηθεύονται </a:t>
            </a:r>
            <a:r>
              <a:rPr lang="el-GR" dirty="0"/>
              <a:t>από το περιβάλλον απλές χημικές ουσίες </a:t>
            </a:r>
            <a:endParaRPr lang="el-GR" dirty="0" smtClean="0"/>
          </a:p>
          <a:p>
            <a:pPr algn="ctr"/>
            <a:r>
              <a:rPr lang="el-GR" dirty="0" smtClean="0"/>
              <a:t>(</a:t>
            </a:r>
            <a:r>
              <a:rPr lang="el-GR" dirty="0"/>
              <a:t>νερό, διοξείδιο του άνθρακα και διάφορα άλατα)</a:t>
            </a:r>
          </a:p>
        </p:txBody>
      </p:sp>
      <p:sp>
        <p:nvSpPr>
          <p:cNvPr id="6" name="Ορθογώνιο 5"/>
          <p:cNvSpPr/>
          <p:nvPr/>
        </p:nvSpPr>
        <p:spPr>
          <a:xfrm>
            <a:off x="5416264" y="2060848"/>
            <a:ext cx="1446935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l-GR" dirty="0" err="1"/>
              <a:t>ετερότροφοι</a:t>
            </a:r>
            <a:r>
              <a:rPr lang="el-GR" dirty="0"/>
              <a:t>.</a:t>
            </a:r>
          </a:p>
        </p:txBody>
      </p:sp>
      <p:sp>
        <p:nvSpPr>
          <p:cNvPr id="7" name="Ορθογώνιο 6"/>
          <p:cNvSpPr/>
          <p:nvPr/>
        </p:nvSpPr>
        <p:spPr>
          <a:xfrm>
            <a:off x="4355976" y="2583174"/>
            <a:ext cx="3672408" cy="6463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l-GR" dirty="0" smtClean="0"/>
              <a:t>Είναι οι </a:t>
            </a:r>
            <a:r>
              <a:rPr lang="el-GR" dirty="0" err="1" smtClean="0"/>
              <a:t>οργανισμοι</a:t>
            </a:r>
            <a:r>
              <a:rPr lang="el-GR" dirty="0" smtClean="0"/>
              <a:t> που τρώγουν </a:t>
            </a:r>
            <a:r>
              <a:rPr lang="el-GR" dirty="0"/>
              <a:t>άλλους οργανισμούς ή ουσίες </a:t>
            </a:r>
          </a:p>
        </p:txBody>
      </p:sp>
      <p:sp>
        <p:nvSpPr>
          <p:cNvPr id="8" name="Ορθογώνιο 7"/>
          <p:cNvSpPr/>
          <p:nvPr/>
        </p:nvSpPr>
        <p:spPr>
          <a:xfrm>
            <a:off x="3707903" y="4127461"/>
            <a:ext cx="2590571" cy="12003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l-GR" b="1" dirty="0" smtClean="0"/>
              <a:t>Καταναλωτές</a:t>
            </a:r>
          </a:p>
          <a:p>
            <a:pPr algn="ctr"/>
            <a:endParaRPr lang="el-GR" dirty="0"/>
          </a:p>
          <a:p>
            <a:pPr algn="ctr"/>
            <a:r>
              <a:rPr lang="el-GR" dirty="0" smtClean="0"/>
              <a:t>τρέφονται </a:t>
            </a:r>
            <a:r>
              <a:rPr lang="el-GR" dirty="0"/>
              <a:t>με άλλους </a:t>
            </a:r>
            <a:r>
              <a:rPr lang="el-GR" dirty="0" smtClean="0"/>
              <a:t>οργανισμούς</a:t>
            </a:r>
            <a:endParaRPr lang="el-GR" dirty="0"/>
          </a:p>
        </p:txBody>
      </p:sp>
      <p:sp>
        <p:nvSpPr>
          <p:cNvPr id="9" name="Ορθογώνιο 8"/>
          <p:cNvSpPr/>
          <p:nvPr/>
        </p:nvSpPr>
        <p:spPr>
          <a:xfrm>
            <a:off x="6444208" y="4082588"/>
            <a:ext cx="2160240" cy="258532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l-GR" b="1" dirty="0" smtClean="0"/>
              <a:t>αποικοδομητές </a:t>
            </a:r>
          </a:p>
          <a:p>
            <a:pPr algn="ctr"/>
            <a:endParaRPr lang="el-GR" dirty="0"/>
          </a:p>
          <a:p>
            <a:pPr algn="ctr"/>
            <a:r>
              <a:rPr lang="el-GR" dirty="0" smtClean="0"/>
              <a:t>τρέφονται </a:t>
            </a:r>
            <a:r>
              <a:rPr lang="el-GR" dirty="0"/>
              <a:t>με ουσίες νεκρών οργανισμών ή τμημάτων τους (π.χ. πεσμένα </a:t>
            </a:r>
            <a:r>
              <a:rPr lang="el-GR" dirty="0" smtClean="0"/>
              <a:t>φύλλα) (</a:t>
            </a:r>
            <a:r>
              <a:rPr lang="el-GR" dirty="0"/>
              <a:t>π.χ. βακτήρια, μύκητες και πρωτόζωα).</a:t>
            </a:r>
          </a:p>
        </p:txBody>
      </p:sp>
      <p:cxnSp>
        <p:nvCxnSpPr>
          <p:cNvPr id="11" name="Ευθύγραμμο βέλος σύνδεσης 10"/>
          <p:cNvCxnSpPr>
            <a:stCxn id="7" idx="2"/>
            <a:endCxn id="8" idx="0"/>
          </p:cNvCxnSpPr>
          <p:nvPr/>
        </p:nvCxnSpPr>
        <p:spPr>
          <a:xfrm flipH="1">
            <a:off x="5003189" y="3229505"/>
            <a:ext cx="1188991" cy="89795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Ευθύγραμμο βέλος σύνδεσης 11"/>
          <p:cNvCxnSpPr>
            <a:stCxn id="7" idx="2"/>
            <a:endCxn id="9" idx="0"/>
          </p:cNvCxnSpPr>
          <p:nvPr/>
        </p:nvCxnSpPr>
        <p:spPr>
          <a:xfrm>
            <a:off x="6192180" y="3229505"/>
            <a:ext cx="1332148" cy="85308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21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αποικοδομητές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78082"/>
            <a:ext cx="2633662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431" y="1708273"/>
            <a:ext cx="2504250" cy="215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041897"/>
            <a:ext cx="3108722" cy="2331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249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l-GR" dirty="0"/>
              <a:t>Καταναλωτές</a:t>
            </a:r>
            <a:br>
              <a:rPr lang="el-GR" dirty="0"/>
            </a:br>
            <a:endParaRPr lang="el-G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844824"/>
            <a:ext cx="259080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925785"/>
            <a:ext cx="2857500" cy="168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267200"/>
            <a:ext cx="272415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570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παραγωγοί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772816"/>
            <a:ext cx="2671564" cy="2780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72816"/>
            <a:ext cx="3411463" cy="2746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376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Κυτταρική αναπνοή</a:t>
            </a:r>
            <a:endParaRPr lang="el-GR" dirty="0"/>
          </a:p>
        </p:txBody>
      </p:sp>
      <p:sp>
        <p:nvSpPr>
          <p:cNvPr id="4" name="Ελεύθερη σχεδίαση 3"/>
          <p:cNvSpPr/>
          <p:nvPr/>
        </p:nvSpPr>
        <p:spPr>
          <a:xfrm>
            <a:off x="1392072" y="2292824"/>
            <a:ext cx="4694829" cy="3480179"/>
          </a:xfrm>
          <a:custGeom>
            <a:avLst/>
            <a:gdLst>
              <a:gd name="connsiteX0" fmla="*/ 1241946 w 4694829"/>
              <a:gd name="connsiteY0" fmla="*/ 0 h 3480179"/>
              <a:gd name="connsiteX1" fmla="*/ 2811438 w 4694829"/>
              <a:gd name="connsiteY1" fmla="*/ 13648 h 3480179"/>
              <a:gd name="connsiteX2" fmla="*/ 2893325 w 4694829"/>
              <a:gd name="connsiteY2" fmla="*/ 40943 h 3480179"/>
              <a:gd name="connsiteX3" fmla="*/ 2920621 w 4694829"/>
              <a:gd name="connsiteY3" fmla="*/ 81886 h 3480179"/>
              <a:gd name="connsiteX4" fmla="*/ 2947916 w 4694829"/>
              <a:gd name="connsiteY4" fmla="*/ 163773 h 3480179"/>
              <a:gd name="connsiteX5" fmla="*/ 2961564 w 4694829"/>
              <a:gd name="connsiteY5" fmla="*/ 272955 h 3480179"/>
              <a:gd name="connsiteX6" fmla="*/ 3002507 w 4694829"/>
              <a:gd name="connsiteY6" fmla="*/ 286603 h 3480179"/>
              <a:gd name="connsiteX7" fmla="*/ 3043450 w 4694829"/>
              <a:gd name="connsiteY7" fmla="*/ 313898 h 3480179"/>
              <a:gd name="connsiteX8" fmla="*/ 3125337 w 4694829"/>
              <a:gd name="connsiteY8" fmla="*/ 341194 h 3480179"/>
              <a:gd name="connsiteX9" fmla="*/ 3179928 w 4694829"/>
              <a:gd name="connsiteY9" fmla="*/ 368489 h 3480179"/>
              <a:gd name="connsiteX10" fmla="*/ 3275462 w 4694829"/>
              <a:gd name="connsiteY10" fmla="*/ 395785 h 3480179"/>
              <a:gd name="connsiteX11" fmla="*/ 3398292 w 4694829"/>
              <a:gd name="connsiteY11" fmla="*/ 436728 h 3480179"/>
              <a:gd name="connsiteX12" fmla="*/ 3439235 w 4694829"/>
              <a:gd name="connsiteY12" fmla="*/ 450376 h 3480179"/>
              <a:gd name="connsiteX13" fmla="*/ 3480179 w 4694829"/>
              <a:gd name="connsiteY13" fmla="*/ 573206 h 3480179"/>
              <a:gd name="connsiteX14" fmla="*/ 3493827 w 4694829"/>
              <a:gd name="connsiteY14" fmla="*/ 614149 h 3480179"/>
              <a:gd name="connsiteX15" fmla="*/ 3507474 w 4694829"/>
              <a:gd name="connsiteY15" fmla="*/ 668740 h 3480179"/>
              <a:gd name="connsiteX16" fmla="*/ 3548418 w 4694829"/>
              <a:gd name="connsiteY16" fmla="*/ 696036 h 3480179"/>
              <a:gd name="connsiteX17" fmla="*/ 3603009 w 4694829"/>
              <a:gd name="connsiteY17" fmla="*/ 709683 h 3480179"/>
              <a:gd name="connsiteX18" fmla="*/ 3643952 w 4694829"/>
              <a:gd name="connsiteY18" fmla="*/ 723331 h 3480179"/>
              <a:gd name="connsiteX19" fmla="*/ 3753134 w 4694829"/>
              <a:gd name="connsiteY19" fmla="*/ 750627 h 3480179"/>
              <a:gd name="connsiteX20" fmla="*/ 3794077 w 4694829"/>
              <a:gd name="connsiteY20" fmla="*/ 777922 h 3480179"/>
              <a:gd name="connsiteX21" fmla="*/ 3835021 w 4694829"/>
              <a:gd name="connsiteY21" fmla="*/ 791570 h 3480179"/>
              <a:gd name="connsiteX22" fmla="*/ 3889612 w 4694829"/>
              <a:gd name="connsiteY22" fmla="*/ 914400 h 3480179"/>
              <a:gd name="connsiteX23" fmla="*/ 3916907 w 4694829"/>
              <a:gd name="connsiteY23" fmla="*/ 1009934 h 3480179"/>
              <a:gd name="connsiteX24" fmla="*/ 3944203 w 4694829"/>
              <a:gd name="connsiteY24" fmla="*/ 1091821 h 3480179"/>
              <a:gd name="connsiteX25" fmla="*/ 4039737 w 4694829"/>
              <a:gd name="connsiteY25" fmla="*/ 1187355 h 3480179"/>
              <a:gd name="connsiteX26" fmla="*/ 4121624 w 4694829"/>
              <a:gd name="connsiteY26" fmla="*/ 1241946 h 3480179"/>
              <a:gd name="connsiteX27" fmla="*/ 4162567 w 4694829"/>
              <a:gd name="connsiteY27" fmla="*/ 1323833 h 3480179"/>
              <a:gd name="connsiteX28" fmla="*/ 4189862 w 4694829"/>
              <a:gd name="connsiteY28" fmla="*/ 1364776 h 3480179"/>
              <a:gd name="connsiteX29" fmla="*/ 4217158 w 4694829"/>
              <a:gd name="connsiteY29" fmla="*/ 1446663 h 3480179"/>
              <a:gd name="connsiteX30" fmla="*/ 4285397 w 4694829"/>
              <a:gd name="connsiteY30" fmla="*/ 1528549 h 3480179"/>
              <a:gd name="connsiteX31" fmla="*/ 4312692 w 4694829"/>
              <a:gd name="connsiteY31" fmla="*/ 1569492 h 3480179"/>
              <a:gd name="connsiteX32" fmla="*/ 4312692 w 4694829"/>
              <a:gd name="connsiteY32" fmla="*/ 1883391 h 3480179"/>
              <a:gd name="connsiteX33" fmla="*/ 4339988 w 4694829"/>
              <a:gd name="connsiteY33" fmla="*/ 1924334 h 3480179"/>
              <a:gd name="connsiteX34" fmla="*/ 4408227 w 4694829"/>
              <a:gd name="connsiteY34" fmla="*/ 2047164 h 3480179"/>
              <a:gd name="connsiteX35" fmla="*/ 4435522 w 4694829"/>
              <a:gd name="connsiteY35" fmla="*/ 2088107 h 3480179"/>
              <a:gd name="connsiteX36" fmla="*/ 4449170 w 4694829"/>
              <a:gd name="connsiteY36" fmla="*/ 2129051 h 3480179"/>
              <a:gd name="connsiteX37" fmla="*/ 4531056 w 4694829"/>
              <a:gd name="connsiteY37" fmla="*/ 2251880 h 3480179"/>
              <a:gd name="connsiteX38" fmla="*/ 4572000 w 4694829"/>
              <a:gd name="connsiteY38" fmla="*/ 2292824 h 3480179"/>
              <a:gd name="connsiteX39" fmla="*/ 4653886 w 4694829"/>
              <a:gd name="connsiteY39" fmla="*/ 2347415 h 3480179"/>
              <a:gd name="connsiteX40" fmla="*/ 4694829 w 4694829"/>
              <a:gd name="connsiteY40" fmla="*/ 2429301 h 3480179"/>
              <a:gd name="connsiteX41" fmla="*/ 4681182 w 4694829"/>
              <a:gd name="connsiteY41" fmla="*/ 2470245 h 3480179"/>
              <a:gd name="connsiteX42" fmla="*/ 4572000 w 4694829"/>
              <a:gd name="connsiteY42" fmla="*/ 2511188 h 3480179"/>
              <a:gd name="connsiteX43" fmla="*/ 4490113 w 4694829"/>
              <a:gd name="connsiteY43" fmla="*/ 2538483 h 3480179"/>
              <a:gd name="connsiteX44" fmla="*/ 4380931 w 4694829"/>
              <a:gd name="connsiteY44" fmla="*/ 2565779 h 3480179"/>
              <a:gd name="connsiteX45" fmla="*/ 4326340 w 4694829"/>
              <a:gd name="connsiteY45" fmla="*/ 2593075 h 3480179"/>
              <a:gd name="connsiteX46" fmla="*/ 4217158 w 4694829"/>
              <a:gd name="connsiteY46" fmla="*/ 2620370 h 3480179"/>
              <a:gd name="connsiteX47" fmla="*/ 4135271 w 4694829"/>
              <a:gd name="connsiteY47" fmla="*/ 2688609 h 3480179"/>
              <a:gd name="connsiteX48" fmla="*/ 4107976 w 4694829"/>
              <a:gd name="connsiteY48" fmla="*/ 2784143 h 3480179"/>
              <a:gd name="connsiteX49" fmla="*/ 4039737 w 4694829"/>
              <a:gd name="connsiteY49" fmla="*/ 2879677 h 3480179"/>
              <a:gd name="connsiteX50" fmla="*/ 3985146 w 4694829"/>
              <a:gd name="connsiteY50" fmla="*/ 2961564 h 3480179"/>
              <a:gd name="connsiteX51" fmla="*/ 3957850 w 4694829"/>
              <a:gd name="connsiteY51" fmla="*/ 3002507 h 3480179"/>
              <a:gd name="connsiteX52" fmla="*/ 3944203 w 4694829"/>
              <a:gd name="connsiteY52" fmla="*/ 3043451 h 3480179"/>
              <a:gd name="connsiteX53" fmla="*/ 3821373 w 4694829"/>
              <a:gd name="connsiteY53" fmla="*/ 3138985 h 3480179"/>
              <a:gd name="connsiteX54" fmla="*/ 3712191 w 4694829"/>
              <a:gd name="connsiteY54" fmla="*/ 3166280 h 3480179"/>
              <a:gd name="connsiteX55" fmla="*/ 3657600 w 4694829"/>
              <a:gd name="connsiteY55" fmla="*/ 3179928 h 3480179"/>
              <a:gd name="connsiteX56" fmla="*/ 3616656 w 4694829"/>
              <a:gd name="connsiteY56" fmla="*/ 3193576 h 3480179"/>
              <a:gd name="connsiteX57" fmla="*/ 3275462 w 4694829"/>
              <a:gd name="connsiteY57" fmla="*/ 3207224 h 3480179"/>
              <a:gd name="connsiteX58" fmla="*/ 3234519 w 4694829"/>
              <a:gd name="connsiteY58" fmla="*/ 3220872 h 3480179"/>
              <a:gd name="connsiteX59" fmla="*/ 3152632 w 4694829"/>
              <a:gd name="connsiteY59" fmla="*/ 3275463 h 3480179"/>
              <a:gd name="connsiteX60" fmla="*/ 3111689 w 4694829"/>
              <a:gd name="connsiteY60" fmla="*/ 3302758 h 3480179"/>
              <a:gd name="connsiteX61" fmla="*/ 3070746 w 4694829"/>
              <a:gd name="connsiteY61" fmla="*/ 3330054 h 3480179"/>
              <a:gd name="connsiteX62" fmla="*/ 3016155 w 4694829"/>
              <a:gd name="connsiteY62" fmla="*/ 3357349 h 3480179"/>
              <a:gd name="connsiteX63" fmla="*/ 2934268 w 4694829"/>
              <a:gd name="connsiteY63" fmla="*/ 3425588 h 3480179"/>
              <a:gd name="connsiteX64" fmla="*/ 2838734 w 4694829"/>
              <a:gd name="connsiteY64" fmla="*/ 3452883 h 3480179"/>
              <a:gd name="connsiteX65" fmla="*/ 2756847 w 4694829"/>
              <a:gd name="connsiteY65" fmla="*/ 3480179 h 3480179"/>
              <a:gd name="connsiteX66" fmla="*/ 2497540 w 4694829"/>
              <a:gd name="connsiteY66" fmla="*/ 3452883 h 3480179"/>
              <a:gd name="connsiteX67" fmla="*/ 2456597 w 4694829"/>
              <a:gd name="connsiteY67" fmla="*/ 3439236 h 3480179"/>
              <a:gd name="connsiteX68" fmla="*/ 2333767 w 4694829"/>
              <a:gd name="connsiteY68" fmla="*/ 3425588 h 3480179"/>
              <a:gd name="connsiteX69" fmla="*/ 2279176 w 4694829"/>
              <a:gd name="connsiteY69" fmla="*/ 3411940 h 3480179"/>
              <a:gd name="connsiteX70" fmla="*/ 1897038 w 4694829"/>
              <a:gd name="connsiteY70" fmla="*/ 3384645 h 3480179"/>
              <a:gd name="connsiteX71" fmla="*/ 1774209 w 4694829"/>
              <a:gd name="connsiteY71" fmla="*/ 3289110 h 3480179"/>
              <a:gd name="connsiteX72" fmla="*/ 1719618 w 4694829"/>
              <a:gd name="connsiteY72" fmla="*/ 3275463 h 3480179"/>
              <a:gd name="connsiteX73" fmla="*/ 1610435 w 4694829"/>
              <a:gd name="connsiteY73" fmla="*/ 3193576 h 3480179"/>
              <a:gd name="connsiteX74" fmla="*/ 1473958 w 4694829"/>
              <a:gd name="connsiteY74" fmla="*/ 3152633 h 3480179"/>
              <a:gd name="connsiteX75" fmla="*/ 1405719 w 4694829"/>
              <a:gd name="connsiteY75" fmla="*/ 3125337 h 3480179"/>
              <a:gd name="connsiteX76" fmla="*/ 1351128 w 4694829"/>
              <a:gd name="connsiteY76" fmla="*/ 3111689 h 3480179"/>
              <a:gd name="connsiteX77" fmla="*/ 1160059 w 4694829"/>
              <a:gd name="connsiteY77" fmla="*/ 3029803 h 3480179"/>
              <a:gd name="connsiteX78" fmla="*/ 1078173 w 4694829"/>
              <a:gd name="connsiteY78" fmla="*/ 2975212 h 3480179"/>
              <a:gd name="connsiteX79" fmla="*/ 1023582 w 4694829"/>
              <a:gd name="connsiteY79" fmla="*/ 2934269 h 3480179"/>
              <a:gd name="connsiteX80" fmla="*/ 941695 w 4694829"/>
              <a:gd name="connsiteY80" fmla="*/ 2920621 h 3480179"/>
              <a:gd name="connsiteX81" fmla="*/ 859809 w 4694829"/>
              <a:gd name="connsiteY81" fmla="*/ 2879677 h 3480179"/>
              <a:gd name="connsiteX82" fmla="*/ 805218 w 4694829"/>
              <a:gd name="connsiteY82" fmla="*/ 2852382 h 3480179"/>
              <a:gd name="connsiteX83" fmla="*/ 764274 w 4694829"/>
              <a:gd name="connsiteY83" fmla="*/ 2811439 h 3480179"/>
              <a:gd name="connsiteX84" fmla="*/ 709683 w 4694829"/>
              <a:gd name="connsiteY84" fmla="*/ 2784143 h 3480179"/>
              <a:gd name="connsiteX85" fmla="*/ 668740 w 4694829"/>
              <a:gd name="connsiteY85" fmla="*/ 2743200 h 3480179"/>
              <a:gd name="connsiteX86" fmla="*/ 600501 w 4694829"/>
              <a:gd name="connsiteY86" fmla="*/ 2715904 h 3480179"/>
              <a:gd name="connsiteX87" fmla="*/ 545910 w 4694829"/>
              <a:gd name="connsiteY87" fmla="*/ 2688609 h 3480179"/>
              <a:gd name="connsiteX88" fmla="*/ 504967 w 4694829"/>
              <a:gd name="connsiteY88" fmla="*/ 2674961 h 3480179"/>
              <a:gd name="connsiteX89" fmla="*/ 450376 w 4694829"/>
              <a:gd name="connsiteY89" fmla="*/ 2647666 h 3480179"/>
              <a:gd name="connsiteX90" fmla="*/ 341194 w 4694829"/>
              <a:gd name="connsiteY90" fmla="*/ 2620370 h 3480179"/>
              <a:gd name="connsiteX91" fmla="*/ 300250 w 4694829"/>
              <a:gd name="connsiteY91" fmla="*/ 2593075 h 3480179"/>
              <a:gd name="connsiteX92" fmla="*/ 218364 w 4694829"/>
              <a:gd name="connsiteY92" fmla="*/ 2565779 h 3480179"/>
              <a:gd name="connsiteX93" fmla="*/ 177421 w 4694829"/>
              <a:gd name="connsiteY93" fmla="*/ 2470245 h 3480179"/>
              <a:gd name="connsiteX94" fmla="*/ 150125 w 4694829"/>
              <a:gd name="connsiteY94" fmla="*/ 2415654 h 3480179"/>
              <a:gd name="connsiteX95" fmla="*/ 109182 w 4694829"/>
              <a:gd name="connsiteY95" fmla="*/ 2292824 h 3480179"/>
              <a:gd name="connsiteX96" fmla="*/ 95534 w 4694829"/>
              <a:gd name="connsiteY96" fmla="*/ 2238233 h 3480179"/>
              <a:gd name="connsiteX97" fmla="*/ 68238 w 4694829"/>
              <a:gd name="connsiteY97" fmla="*/ 2183642 h 3480179"/>
              <a:gd name="connsiteX98" fmla="*/ 54591 w 4694829"/>
              <a:gd name="connsiteY98" fmla="*/ 2142698 h 3480179"/>
              <a:gd name="connsiteX99" fmla="*/ 27295 w 4694829"/>
              <a:gd name="connsiteY99" fmla="*/ 2101755 h 3480179"/>
              <a:gd name="connsiteX100" fmla="*/ 0 w 4694829"/>
              <a:gd name="connsiteY100" fmla="*/ 2019869 h 3480179"/>
              <a:gd name="connsiteX101" fmla="*/ 13647 w 4694829"/>
              <a:gd name="connsiteY101" fmla="*/ 1310185 h 3480179"/>
              <a:gd name="connsiteX102" fmla="*/ 27295 w 4694829"/>
              <a:gd name="connsiteY102" fmla="*/ 1269242 h 3480179"/>
              <a:gd name="connsiteX103" fmla="*/ 40943 w 4694829"/>
              <a:gd name="connsiteY103" fmla="*/ 1201003 h 3480179"/>
              <a:gd name="connsiteX104" fmla="*/ 68238 w 4694829"/>
              <a:gd name="connsiteY104" fmla="*/ 1146412 h 3480179"/>
              <a:gd name="connsiteX105" fmla="*/ 95534 w 4694829"/>
              <a:gd name="connsiteY105" fmla="*/ 1064525 h 3480179"/>
              <a:gd name="connsiteX106" fmla="*/ 109182 w 4694829"/>
              <a:gd name="connsiteY106" fmla="*/ 1023582 h 3480179"/>
              <a:gd name="connsiteX107" fmla="*/ 150125 w 4694829"/>
              <a:gd name="connsiteY107" fmla="*/ 900752 h 3480179"/>
              <a:gd name="connsiteX108" fmla="*/ 163773 w 4694829"/>
              <a:gd name="connsiteY108" fmla="*/ 859809 h 3480179"/>
              <a:gd name="connsiteX109" fmla="*/ 204716 w 4694829"/>
              <a:gd name="connsiteY109" fmla="*/ 832513 h 3480179"/>
              <a:gd name="connsiteX110" fmla="*/ 272955 w 4694829"/>
              <a:gd name="connsiteY110" fmla="*/ 709683 h 3480179"/>
              <a:gd name="connsiteX111" fmla="*/ 300250 w 4694829"/>
              <a:gd name="connsiteY111" fmla="*/ 668740 h 3480179"/>
              <a:gd name="connsiteX112" fmla="*/ 341194 w 4694829"/>
              <a:gd name="connsiteY112" fmla="*/ 641445 h 3480179"/>
              <a:gd name="connsiteX113" fmla="*/ 423080 w 4694829"/>
              <a:gd name="connsiteY113" fmla="*/ 573206 h 3480179"/>
              <a:gd name="connsiteX114" fmla="*/ 450376 w 4694829"/>
              <a:gd name="connsiteY114" fmla="*/ 532263 h 3480179"/>
              <a:gd name="connsiteX115" fmla="*/ 573206 w 4694829"/>
              <a:gd name="connsiteY115" fmla="*/ 450376 h 3480179"/>
              <a:gd name="connsiteX116" fmla="*/ 736979 w 4694829"/>
              <a:gd name="connsiteY116" fmla="*/ 341194 h 3480179"/>
              <a:gd name="connsiteX117" fmla="*/ 777922 w 4694829"/>
              <a:gd name="connsiteY117" fmla="*/ 313898 h 3480179"/>
              <a:gd name="connsiteX118" fmla="*/ 818865 w 4694829"/>
              <a:gd name="connsiteY118" fmla="*/ 286603 h 3480179"/>
              <a:gd name="connsiteX119" fmla="*/ 859809 w 4694829"/>
              <a:gd name="connsiteY119" fmla="*/ 245660 h 3480179"/>
              <a:gd name="connsiteX120" fmla="*/ 914400 w 4694829"/>
              <a:gd name="connsiteY120" fmla="*/ 177421 h 3480179"/>
              <a:gd name="connsiteX121" fmla="*/ 928047 w 4694829"/>
              <a:gd name="connsiteY121" fmla="*/ 136477 h 3480179"/>
              <a:gd name="connsiteX122" fmla="*/ 955343 w 4694829"/>
              <a:gd name="connsiteY122" fmla="*/ 95534 h 3480179"/>
              <a:gd name="connsiteX123" fmla="*/ 1078173 w 4694829"/>
              <a:gd name="connsiteY123" fmla="*/ 40943 h 3480179"/>
              <a:gd name="connsiteX124" fmla="*/ 1241946 w 4694829"/>
              <a:gd name="connsiteY124" fmla="*/ 0 h 348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4694829" h="3480179">
                <a:moveTo>
                  <a:pt x="1241946" y="0"/>
                </a:moveTo>
                <a:lnTo>
                  <a:pt x="2811438" y="13648"/>
                </a:lnTo>
                <a:cubicBezTo>
                  <a:pt x="2840201" y="14361"/>
                  <a:pt x="2893325" y="40943"/>
                  <a:pt x="2893325" y="40943"/>
                </a:cubicBezTo>
                <a:cubicBezTo>
                  <a:pt x="2902424" y="54591"/>
                  <a:pt x="2913959" y="66897"/>
                  <a:pt x="2920621" y="81886"/>
                </a:cubicBezTo>
                <a:cubicBezTo>
                  <a:pt x="2932306" y="108178"/>
                  <a:pt x="2947916" y="163773"/>
                  <a:pt x="2947916" y="163773"/>
                </a:cubicBezTo>
                <a:cubicBezTo>
                  <a:pt x="2952465" y="200167"/>
                  <a:pt x="2946668" y="239439"/>
                  <a:pt x="2961564" y="272955"/>
                </a:cubicBezTo>
                <a:cubicBezTo>
                  <a:pt x="2967407" y="286101"/>
                  <a:pt x="2989640" y="280169"/>
                  <a:pt x="3002507" y="286603"/>
                </a:cubicBezTo>
                <a:cubicBezTo>
                  <a:pt x="3017178" y="293938"/>
                  <a:pt x="3028461" y="307236"/>
                  <a:pt x="3043450" y="313898"/>
                </a:cubicBezTo>
                <a:cubicBezTo>
                  <a:pt x="3069742" y="325583"/>
                  <a:pt x="3099602" y="328327"/>
                  <a:pt x="3125337" y="341194"/>
                </a:cubicBezTo>
                <a:cubicBezTo>
                  <a:pt x="3143534" y="350292"/>
                  <a:pt x="3161228" y="360475"/>
                  <a:pt x="3179928" y="368489"/>
                </a:cubicBezTo>
                <a:cubicBezTo>
                  <a:pt x="3215603" y="383778"/>
                  <a:pt x="3236985" y="384242"/>
                  <a:pt x="3275462" y="395785"/>
                </a:cubicBezTo>
                <a:cubicBezTo>
                  <a:pt x="3275509" y="395799"/>
                  <a:pt x="3377797" y="429896"/>
                  <a:pt x="3398292" y="436728"/>
                </a:cubicBezTo>
                <a:lnTo>
                  <a:pt x="3439235" y="450376"/>
                </a:lnTo>
                <a:lnTo>
                  <a:pt x="3480179" y="573206"/>
                </a:lnTo>
                <a:cubicBezTo>
                  <a:pt x="3484728" y="586854"/>
                  <a:pt x="3490338" y="600193"/>
                  <a:pt x="3493827" y="614149"/>
                </a:cubicBezTo>
                <a:cubicBezTo>
                  <a:pt x="3498376" y="632346"/>
                  <a:pt x="3497070" y="653133"/>
                  <a:pt x="3507474" y="668740"/>
                </a:cubicBezTo>
                <a:cubicBezTo>
                  <a:pt x="3516573" y="682388"/>
                  <a:pt x="3533341" y="689575"/>
                  <a:pt x="3548418" y="696036"/>
                </a:cubicBezTo>
                <a:cubicBezTo>
                  <a:pt x="3565658" y="703425"/>
                  <a:pt x="3584974" y="704530"/>
                  <a:pt x="3603009" y="709683"/>
                </a:cubicBezTo>
                <a:cubicBezTo>
                  <a:pt x="3616841" y="713635"/>
                  <a:pt x="3630073" y="719546"/>
                  <a:pt x="3643952" y="723331"/>
                </a:cubicBezTo>
                <a:cubicBezTo>
                  <a:pt x="3680144" y="733202"/>
                  <a:pt x="3753134" y="750627"/>
                  <a:pt x="3753134" y="750627"/>
                </a:cubicBezTo>
                <a:cubicBezTo>
                  <a:pt x="3766782" y="759725"/>
                  <a:pt x="3779406" y="770587"/>
                  <a:pt x="3794077" y="777922"/>
                </a:cubicBezTo>
                <a:cubicBezTo>
                  <a:pt x="3806944" y="784356"/>
                  <a:pt x="3823787" y="782583"/>
                  <a:pt x="3835021" y="791570"/>
                </a:cubicBezTo>
                <a:cubicBezTo>
                  <a:pt x="3864512" y="815163"/>
                  <a:pt x="3881273" y="889381"/>
                  <a:pt x="3889612" y="914400"/>
                </a:cubicBezTo>
                <a:cubicBezTo>
                  <a:pt x="3935475" y="1051989"/>
                  <a:pt x="3865499" y="838575"/>
                  <a:pt x="3916907" y="1009934"/>
                </a:cubicBezTo>
                <a:cubicBezTo>
                  <a:pt x="3925175" y="1037493"/>
                  <a:pt x="3928243" y="1067881"/>
                  <a:pt x="3944203" y="1091821"/>
                </a:cubicBezTo>
                <a:cubicBezTo>
                  <a:pt x="4045439" y="1243675"/>
                  <a:pt x="3950717" y="1137899"/>
                  <a:pt x="4039737" y="1187355"/>
                </a:cubicBezTo>
                <a:cubicBezTo>
                  <a:pt x="4068414" y="1203287"/>
                  <a:pt x="4121624" y="1241946"/>
                  <a:pt x="4121624" y="1241946"/>
                </a:cubicBezTo>
                <a:cubicBezTo>
                  <a:pt x="4199846" y="1359281"/>
                  <a:pt x="4106064" y="1210825"/>
                  <a:pt x="4162567" y="1323833"/>
                </a:cubicBezTo>
                <a:cubicBezTo>
                  <a:pt x="4169902" y="1338504"/>
                  <a:pt x="4183200" y="1349787"/>
                  <a:pt x="4189862" y="1364776"/>
                </a:cubicBezTo>
                <a:cubicBezTo>
                  <a:pt x="4201547" y="1391068"/>
                  <a:pt x="4201198" y="1422723"/>
                  <a:pt x="4217158" y="1446663"/>
                </a:cubicBezTo>
                <a:cubicBezTo>
                  <a:pt x="4284926" y="1548316"/>
                  <a:pt x="4197828" y="1423467"/>
                  <a:pt x="4285397" y="1528549"/>
                </a:cubicBezTo>
                <a:cubicBezTo>
                  <a:pt x="4295898" y="1541150"/>
                  <a:pt x="4303594" y="1555844"/>
                  <a:pt x="4312692" y="1569492"/>
                </a:cubicBezTo>
                <a:cubicBezTo>
                  <a:pt x="4305021" y="1676884"/>
                  <a:pt x="4286243" y="1777596"/>
                  <a:pt x="4312692" y="1883391"/>
                </a:cubicBezTo>
                <a:cubicBezTo>
                  <a:pt x="4316670" y="1899304"/>
                  <a:pt x="4330889" y="1910686"/>
                  <a:pt x="4339988" y="1924334"/>
                </a:cubicBezTo>
                <a:cubicBezTo>
                  <a:pt x="4364009" y="1996400"/>
                  <a:pt x="4345655" y="1953306"/>
                  <a:pt x="4408227" y="2047164"/>
                </a:cubicBezTo>
                <a:cubicBezTo>
                  <a:pt x="4417325" y="2060812"/>
                  <a:pt x="4430335" y="2072546"/>
                  <a:pt x="4435522" y="2088107"/>
                </a:cubicBezTo>
                <a:cubicBezTo>
                  <a:pt x="4440071" y="2101755"/>
                  <a:pt x="4442736" y="2116184"/>
                  <a:pt x="4449170" y="2129051"/>
                </a:cubicBezTo>
                <a:cubicBezTo>
                  <a:pt x="4467495" y="2165701"/>
                  <a:pt x="4503628" y="2219880"/>
                  <a:pt x="4531056" y="2251880"/>
                </a:cubicBezTo>
                <a:cubicBezTo>
                  <a:pt x="4543617" y="2266535"/>
                  <a:pt x="4556765" y="2280974"/>
                  <a:pt x="4572000" y="2292824"/>
                </a:cubicBezTo>
                <a:cubicBezTo>
                  <a:pt x="4597895" y="2312964"/>
                  <a:pt x="4653886" y="2347415"/>
                  <a:pt x="4653886" y="2347415"/>
                </a:cubicBezTo>
                <a:cubicBezTo>
                  <a:pt x="4667688" y="2368117"/>
                  <a:pt x="4694829" y="2401047"/>
                  <a:pt x="4694829" y="2429301"/>
                </a:cubicBezTo>
                <a:cubicBezTo>
                  <a:pt x="4694829" y="2443687"/>
                  <a:pt x="4691354" y="2460072"/>
                  <a:pt x="4681182" y="2470245"/>
                </a:cubicBezTo>
                <a:cubicBezTo>
                  <a:pt x="4655035" y="2496393"/>
                  <a:pt x="4604637" y="2501397"/>
                  <a:pt x="4572000" y="2511188"/>
                </a:cubicBezTo>
                <a:cubicBezTo>
                  <a:pt x="4544441" y="2519456"/>
                  <a:pt x="4518026" y="2531505"/>
                  <a:pt x="4490113" y="2538483"/>
                </a:cubicBezTo>
                <a:cubicBezTo>
                  <a:pt x="4453719" y="2547582"/>
                  <a:pt x="4414485" y="2549002"/>
                  <a:pt x="4380931" y="2565779"/>
                </a:cubicBezTo>
                <a:cubicBezTo>
                  <a:pt x="4362734" y="2574878"/>
                  <a:pt x="4345641" y="2586641"/>
                  <a:pt x="4326340" y="2593075"/>
                </a:cubicBezTo>
                <a:cubicBezTo>
                  <a:pt x="4279616" y="2608650"/>
                  <a:pt x="4258016" y="2599941"/>
                  <a:pt x="4217158" y="2620370"/>
                </a:cubicBezTo>
                <a:cubicBezTo>
                  <a:pt x="4179158" y="2639370"/>
                  <a:pt x="4165453" y="2658428"/>
                  <a:pt x="4135271" y="2688609"/>
                </a:cubicBezTo>
                <a:cubicBezTo>
                  <a:pt x="4130897" y="2706104"/>
                  <a:pt x="4117767" y="2764561"/>
                  <a:pt x="4107976" y="2784143"/>
                </a:cubicBezTo>
                <a:cubicBezTo>
                  <a:pt x="4096885" y="2806324"/>
                  <a:pt x="4050552" y="2864227"/>
                  <a:pt x="4039737" y="2879677"/>
                </a:cubicBezTo>
                <a:cubicBezTo>
                  <a:pt x="4020925" y="2906552"/>
                  <a:pt x="4003343" y="2934268"/>
                  <a:pt x="3985146" y="2961564"/>
                </a:cubicBezTo>
                <a:lnTo>
                  <a:pt x="3957850" y="3002507"/>
                </a:lnTo>
                <a:cubicBezTo>
                  <a:pt x="3953301" y="3016155"/>
                  <a:pt x="3952183" y="3031481"/>
                  <a:pt x="3944203" y="3043451"/>
                </a:cubicBezTo>
                <a:cubicBezTo>
                  <a:pt x="3924929" y="3072362"/>
                  <a:pt x="3843060" y="3133563"/>
                  <a:pt x="3821373" y="3138985"/>
                </a:cubicBezTo>
                <a:lnTo>
                  <a:pt x="3712191" y="3166280"/>
                </a:lnTo>
                <a:cubicBezTo>
                  <a:pt x="3693994" y="3170829"/>
                  <a:pt x="3675395" y="3173996"/>
                  <a:pt x="3657600" y="3179928"/>
                </a:cubicBezTo>
                <a:cubicBezTo>
                  <a:pt x="3643952" y="3184477"/>
                  <a:pt x="3631006" y="3192551"/>
                  <a:pt x="3616656" y="3193576"/>
                </a:cubicBezTo>
                <a:cubicBezTo>
                  <a:pt x="3503123" y="3201686"/>
                  <a:pt x="3389193" y="3202675"/>
                  <a:pt x="3275462" y="3207224"/>
                </a:cubicBezTo>
                <a:cubicBezTo>
                  <a:pt x="3261814" y="3211773"/>
                  <a:pt x="3247095" y="3213886"/>
                  <a:pt x="3234519" y="3220872"/>
                </a:cubicBezTo>
                <a:cubicBezTo>
                  <a:pt x="3205842" y="3236804"/>
                  <a:pt x="3179928" y="3257266"/>
                  <a:pt x="3152632" y="3275463"/>
                </a:cubicBezTo>
                <a:lnTo>
                  <a:pt x="3111689" y="3302758"/>
                </a:lnTo>
                <a:cubicBezTo>
                  <a:pt x="3098041" y="3311857"/>
                  <a:pt x="3085417" y="3322719"/>
                  <a:pt x="3070746" y="3330054"/>
                </a:cubicBezTo>
                <a:lnTo>
                  <a:pt x="3016155" y="3357349"/>
                </a:lnTo>
                <a:cubicBezTo>
                  <a:pt x="2985971" y="3387533"/>
                  <a:pt x="2972271" y="3406586"/>
                  <a:pt x="2934268" y="3425588"/>
                </a:cubicBezTo>
                <a:cubicBezTo>
                  <a:pt x="2911330" y="3437057"/>
                  <a:pt x="2860605" y="3446322"/>
                  <a:pt x="2838734" y="3452883"/>
                </a:cubicBezTo>
                <a:cubicBezTo>
                  <a:pt x="2811175" y="3461151"/>
                  <a:pt x="2756847" y="3480179"/>
                  <a:pt x="2756847" y="3480179"/>
                </a:cubicBezTo>
                <a:cubicBezTo>
                  <a:pt x="2670411" y="3471080"/>
                  <a:pt x="2583656" y="3464626"/>
                  <a:pt x="2497540" y="3452883"/>
                </a:cubicBezTo>
                <a:cubicBezTo>
                  <a:pt x="2483286" y="3450939"/>
                  <a:pt x="2470787" y="3441601"/>
                  <a:pt x="2456597" y="3439236"/>
                </a:cubicBezTo>
                <a:cubicBezTo>
                  <a:pt x="2415962" y="3432464"/>
                  <a:pt x="2374710" y="3430137"/>
                  <a:pt x="2333767" y="3425588"/>
                </a:cubicBezTo>
                <a:cubicBezTo>
                  <a:pt x="2315570" y="3421039"/>
                  <a:pt x="2297889" y="3413231"/>
                  <a:pt x="2279176" y="3411940"/>
                </a:cubicBezTo>
                <a:cubicBezTo>
                  <a:pt x="1884645" y="3384730"/>
                  <a:pt x="2050889" y="3435925"/>
                  <a:pt x="1897038" y="3384645"/>
                </a:cubicBezTo>
                <a:cubicBezTo>
                  <a:pt x="1848223" y="3335830"/>
                  <a:pt x="1839226" y="3318007"/>
                  <a:pt x="1774209" y="3289110"/>
                </a:cubicBezTo>
                <a:cubicBezTo>
                  <a:pt x="1757069" y="3281492"/>
                  <a:pt x="1737815" y="3280012"/>
                  <a:pt x="1719618" y="3275463"/>
                </a:cubicBezTo>
                <a:cubicBezTo>
                  <a:pt x="1676368" y="3232213"/>
                  <a:pt x="1672615" y="3221840"/>
                  <a:pt x="1610435" y="3193576"/>
                </a:cubicBezTo>
                <a:cubicBezTo>
                  <a:pt x="1523412" y="3154020"/>
                  <a:pt x="1548211" y="3177384"/>
                  <a:pt x="1473958" y="3152633"/>
                </a:cubicBezTo>
                <a:cubicBezTo>
                  <a:pt x="1450717" y="3144886"/>
                  <a:pt x="1428960" y="3133084"/>
                  <a:pt x="1405719" y="3125337"/>
                </a:cubicBezTo>
                <a:cubicBezTo>
                  <a:pt x="1387925" y="3119405"/>
                  <a:pt x="1368792" y="3117998"/>
                  <a:pt x="1351128" y="3111689"/>
                </a:cubicBezTo>
                <a:cubicBezTo>
                  <a:pt x="1242372" y="3072847"/>
                  <a:pt x="1239120" y="3069333"/>
                  <a:pt x="1160059" y="3029803"/>
                </a:cubicBezTo>
                <a:cubicBezTo>
                  <a:pt x="1064780" y="2934524"/>
                  <a:pt x="1170344" y="3027881"/>
                  <a:pt x="1078173" y="2975212"/>
                </a:cubicBezTo>
                <a:cubicBezTo>
                  <a:pt x="1058424" y="2963927"/>
                  <a:pt x="1044701" y="2942717"/>
                  <a:pt x="1023582" y="2934269"/>
                </a:cubicBezTo>
                <a:cubicBezTo>
                  <a:pt x="997889" y="2923992"/>
                  <a:pt x="968991" y="2925170"/>
                  <a:pt x="941695" y="2920621"/>
                </a:cubicBezTo>
                <a:cubicBezTo>
                  <a:pt x="866625" y="2895597"/>
                  <a:pt x="933891" y="2922010"/>
                  <a:pt x="859809" y="2879677"/>
                </a:cubicBezTo>
                <a:cubicBezTo>
                  <a:pt x="842145" y="2869583"/>
                  <a:pt x="821773" y="2864207"/>
                  <a:pt x="805218" y="2852382"/>
                </a:cubicBezTo>
                <a:cubicBezTo>
                  <a:pt x="789512" y="2841164"/>
                  <a:pt x="779980" y="2822657"/>
                  <a:pt x="764274" y="2811439"/>
                </a:cubicBezTo>
                <a:cubicBezTo>
                  <a:pt x="747719" y="2799614"/>
                  <a:pt x="726238" y="2795968"/>
                  <a:pt x="709683" y="2784143"/>
                </a:cubicBezTo>
                <a:cubicBezTo>
                  <a:pt x="693977" y="2772925"/>
                  <a:pt x="685107" y="2753429"/>
                  <a:pt x="668740" y="2743200"/>
                </a:cubicBezTo>
                <a:cubicBezTo>
                  <a:pt x="647965" y="2730216"/>
                  <a:pt x="622888" y="2725854"/>
                  <a:pt x="600501" y="2715904"/>
                </a:cubicBezTo>
                <a:cubicBezTo>
                  <a:pt x="581910" y="2707641"/>
                  <a:pt x="564610" y="2696623"/>
                  <a:pt x="545910" y="2688609"/>
                </a:cubicBezTo>
                <a:cubicBezTo>
                  <a:pt x="532687" y="2682942"/>
                  <a:pt x="518190" y="2680628"/>
                  <a:pt x="504967" y="2674961"/>
                </a:cubicBezTo>
                <a:cubicBezTo>
                  <a:pt x="486267" y="2666947"/>
                  <a:pt x="469076" y="2655680"/>
                  <a:pt x="450376" y="2647666"/>
                </a:cubicBezTo>
                <a:cubicBezTo>
                  <a:pt x="413655" y="2631929"/>
                  <a:pt x="381247" y="2628381"/>
                  <a:pt x="341194" y="2620370"/>
                </a:cubicBezTo>
                <a:cubicBezTo>
                  <a:pt x="327546" y="2611272"/>
                  <a:pt x="315239" y="2599737"/>
                  <a:pt x="300250" y="2593075"/>
                </a:cubicBezTo>
                <a:cubicBezTo>
                  <a:pt x="273958" y="2581390"/>
                  <a:pt x="218364" y="2565779"/>
                  <a:pt x="218364" y="2565779"/>
                </a:cubicBezTo>
                <a:cubicBezTo>
                  <a:pt x="163047" y="2482805"/>
                  <a:pt x="215191" y="2570966"/>
                  <a:pt x="177421" y="2470245"/>
                </a:cubicBezTo>
                <a:cubicBezTo>
                  <a:pt x="170277" y="2451195"/>
                  <a:pt x="157428" y="2434643"/>
                  <a:pt x="150125" y="2415654"/>
                </a:cubicBezTo>
                <a:cubicBezTo>
                  <a:pt x="134632" y="2375373"/>
                  <a:pt x="119650" y="2334693"/>
                  <a:pt x="109182" y="2292824"/>
                </a:cubicBezTo>
                <a:cubicBezTo>
                  <a:pt x="104633" y="2274627"/>
                  <a:pt x="102120" y="2255796"/>
                  <a:pt x="95534" y="2238233"/>
                </a:cubicBezTo>
                <a:cubicBezTo>
                  <a:pt x="88390" y="2219183"/>
                  <a:pt x="76252" y="2202342"/>
                  <a:pt x="68238" y="2183642"/>
                </a:cubicBezTo>
                <a:cubicBezTo>
                  <a:pt x="62571" y="2170419"/>
                  <a:pt x="61025" y="2155565"/>
                  <a:pt x="54591" y="2142698"/>
                </a:cubicBezTo>
                <a:cubicBezTo>
                  <a:pt x="47256" y="2128027"/>
                  <a:pt x="33957" y="2116744"/>
                  <a:pt x="27295" y="2101755"/>
                </a:cubicBezTo>
                <a:cubicBezTo>
                  <a:pt x="15610" y="2075463"/>
                  <a:pt x="0" y="2019869"/>
                  <a:pt x="0" y="2019869"/>
                </a:cubicBezTo>
                <a:cubicBezTo>
                  <a:pt x="4549" y="1783308"/>
                  <a:pt x="5049" y="1546634"/>
                  <a:pt x="13647" y="1310185"/>
                </a:cubicBezTo>
                <a:cubicBezTo>
                  <a:pt x="14170" y="1295809"/>
                  <a:pt x="23806" y="1283198"/>
                  <a:pt x="27295" y="1269242"/>
                </a:cubicBezTo>
                <a:cubicBezTo>
                  <a:pt x="32921" y="1246738"/>
                  <a:pt x="33608" y="1223009"/>
                  <a:pt x="40943" y="1201003"/>
                </a:cubicBezTo>
                <a:cubicBezTo>
                  <a:pt x="47377" y="1181702"/>
                  <a:pt x="60682" y="1165302"/>
                  <a:pt x="68238" y="1146412"/>
                </a:cubicBezTo>
                <a:cubicBezTo>
                  <a:pt x="78924" y="1119698"/>
                  <a:pt x="86435" y="1091821"/>
                  <a:pt x="95534" y="1064525"/>
                </a:cubicBezTo>
                <a:lnTo>
                  <a:pt x="109182" y="1023582"/>
                </a:lnTo>
                <a:lnTo>
                  <a:pt x="150125" y="900752"/>
                </a:lnTo>
                <a:cubicBezTo>
                  <a:pt x="154674" y="887104"/>
                  <a:pt x="151803" y="867789"/>
                  <a:pt x="163773" y="859809"/>
                </a:cubicBezTo>
                <a:lnTo>
                  <a:pt x="204716" y="832513"/>
                </a:lnTo>
                <a:cubicBezTo>
                  <a:pt x="228738" y="760448"/>
                  <a:pt x="210384" y="803540"/>
                  <a:pt x="272955" y="709683"/>
                </a:cubicBezTo>
                <a:cubicBezTo>
                  <a:pt x="282053" y="696035"/>
                  <a:pt x="286602" y="677838"/>
                  <a:pt x="300250" y="668740"/>
                </a:cubicBezTo>
                <a:cubicBezTo>
                  <a:pt x="313898" y="659642"/>
                  <a:pt x="328593" y="651946"/>
                  <a:pt x="341194" y="641445"/>
                </a:cubicBezTo>
                <a:cubicBezTo>
                  <a:pt x="446283" y="553871"/>
                  <a:pt x="321421" y="640978"/>
                  <a:pt x="423080" y="573206"/>
                </a:cubicBezTo>
                <a:cubicBezTo>
                  <a:pt x="432179" y="559558"/>
                  <a:pt x="438032" y="543064"/>
                  <a:pt x="450376" y="532263"/>
                </a:cubicBezTo>
                <a:cubicBezTo>
                  <a:pt x="450379" y="532260"/>
                  <a:pt x="552733" y="464025"/>
                  <a:pt x="573206" y="450376"/>
                </a:cubicBezTo>
                <a:lnTo>
                  <a:pt x="736979" y="341194"/>
                </a:lnTo>
                <a:lnTo>
                  <a:pt x="777922" y="313898"/>
                </a:lnTo>
                <a:cubicBezTo>
                  <a:pt x="791570" y="304800"/>
                  <a:pt x="807267" y="298201"/>
                  <a:pt x="818865" y="286603"/>
                </a:cubicBezTo>
                <a:lnTo>
                  <a:pt x="859809" y="245660"/>
                </a:lnTo>
                <a:cubicBezTo>
                  <a:pt x="894111" y="142746"/>
                  <a:pt x="843849" y="265610"/>
                  <a:pt x="914400" y="177421"/>
                </a:cubicBezTo>
                <a:cubicBezTo>
                  <a:pt x="923387" y="166187"/>
                  <a:pt x="921613" y="149344"/>
                  <a:pt x="928047" y="136477"/>
                </a:cubicBezTo>
                <a:cubicBezTo>
                  <a:pt x="935382" y="121806"/>
                  <a:pt x="943745" y="107132"/>
                  <a:pt x="955343" y="95534"/>
                </a:cubicBezTo>
                <a:cubicBezTo>
                  <a:pt x="981621" y="69256"/>
                  <a:pt x="1048444" y="43646"/>
                  <a:pt x="1078173" y="40943"/>
                </a:cubicBezTo>
                <a:cubicBezTo>
                  <a:pt x="1241890" y="26059"/>
                  <a:pt x="953069" y="4549"/>
                  <a:pt x="1241946" y="0"/>
                </a:cubicBezTo>
                <a:close/>
              </a:path>
            </a:pathLst>
          </a:cu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" name="Έλλειψη 4"/>
          <p:cNvSpPr/>
          <p:nvPr/>
        </p:nvSpPr>
        <p:spPr>
          <a:xfrm>
            <a:off x="1619671" y="2852937"/>
            <a:ext cx="1508091" cy="1257594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 smtClean="0"/>
              <a:t>πυρήνας</a:t>
            </a:r>
            <a:endParaRPr lang="el-GR" dirty="0"/>
          </a:p>
        </p:txBody>
      </p:sp>
      <p:sp>
        <p:nvSpPr>
          <p:cNvPr id="6" name="Έλλειψη 5"/>
          <p:cNvSpPr/>
          <p:nvPr/>
        </p:nvSpPr>
        <p:spPr>
          <a:xfrm>
            <a:off x="3347864" y="4365104"/>
            <a:ext cx="1512168" cy="43204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Έλλειψη 7"/>
          <p:cNvSpPr/>
          <p:nvPr/>
        </p:nvSpPr>
        <p:spPr>
          <a:xfrm>
            <a:off x="3770877" y="4474221"/>
            <a:ext cx="180020" cy="21381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Έλλειψη 8"/>
          <p:cNvSpPr/>
          <p:nvPr/>
        </p:nvSpPr>
        <p:spPr>
          <a:xfrm>
            <a:off x="4103948" y="4490173"/>
            <a:ext cx="180020" cy="21381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Έλλειψη 9"/>
          <p:cNvSpPr/>
          <p:nvPr/>
        </p:nvSpPr>
        <p:spPr>
          <a:xfrm>
            <a:off x="3559466" y="3017747"/>
            <a:ext cx="180020" cy="21381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Έλλειψη 10"/>
          <p:cNvSpPr/>
          <p:nvPr/>
        </p:nvSpPr>
        <p:spPr>
          <a:xfrm>
            <a:off x="4283968" y="3033699"/>
            <a:ext cx="180020" cy="21381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Έλλειψη 11"/>
          <p:cNvSpPr/>
          <p:nvPr/>
        </p:nvSpPr>
        <p:spPr>
          <a:xfrm>
            <a:off x="5955040" y="3572093"/>
            <a:ext cx="180020" cy="21381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Έλλειψη 12"/>
          <p:cNvSpPr/>
          <p:nvPr/>
        </p:nvSpPr>
        <p:spPr>
          <a:xfrm>
            <a:off x="6288111" y="3749049"/>
            <a:ext cx="180020" cy="21381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Έλλειψη 13"/>
          <p:cNvSpPr/>
          <p:nvPr/>
        </p:nvSpPr>
        <p:spPr>
          <a:xfrm>
            <a:off x="6377213" y="3072824"/>
            <a:ext cx="180020" cy="21381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Έλλειψη 14"/>
          <p:cNvSpPr/>
          <p:nvPr/>
        </p:nvSpPr>
        <p:spPr>
          <a:xfrm>
            <a:off x="6710284" y="3088776"/>
            <a:ext cx="180020" cy="21381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Έλλειψη 15"/>
          <p:cNvSpPr/>
          <p:nvPr/>
        </p:nvSpPr>
        <p:spPr>
          <a:xfrm>
            <a:off x="6765721" y="3519936"/>
            <a:ext cx="180020" cy="21381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7" name="Έλλειψη 16"/>
          <p:cNvSpPr/>
          <p:nvPr/>
        </p:nvSpPr>
        <p:spPr>
          <a:xfrm>
            <a:off x="7098792" y="3535888"/>
            <a:ext cx="180020" cy="21381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cxnSp>
        <p:nvCxnSpPr>
          <p:cNvPr id="18" name="Ευθύγραμμο βέλος σύνδεσης 17"/>
          <p:cNvCxnSpPr>
            <a:endCxn id="10" idx="7"/>
          </p:cNvCxnSpPr>
          <p:nvPr/>
        </p:nvCxnSpPr>
        <p:spPr>
          <a:xfrm flipH="1">
            <a:off x="3713123" y="1844824"/>
            <a:ext cx="660855" cy="12042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Ευθύγραμμο βέλος σύνδεσης 19"/>
          <p:cNvCxnSpPr/>
          <p:nvPr/>
        </p:nvCxnSpPr>
        <p:spPr>
          <a:xfrm flipH="1">
            <a:off x="4373978" y="1936371"/>
            <a:ext cx="660855" cy="12042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Ευθύγραμμο βέλος σύνδεσης 20"/>
          <p:cNvCxnSpPr>
            <a:stCxn id="12" idx="2"/>
          </p:cNvCxnSpPr>
          <p:nvPr/>
        </p:nvCxnSpPr>
        <p:spPr>
          <a:xfrm flipH="1">
            <a:off x="4860032" y="3679000"/>
            <a:ext cx="1095008" cy="3539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Ευθύγραμμο βέλος σύνδεσης 23"/>
          <p:cNvCxnSpPr>
            <a:stCxn id="13" idx="2"/>
          </p:cNvCxnSpPr>
          <p:nvPr/>
        </p:nvCxnSpPr>
        <p:spPr>
          <a:xfrm flipH="1">
            <a:off x="5034834" y="3855956"/>
            <a:ext cx="1253277" cy="5091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Ορθογώνιο 26"/>
          <p:cNvSpPr/>
          <p:nvPr/>
        </p:nvSpPr>
        <p:spPr>
          <a:xfrm>
            <a:off x="3201901" y="1433517"/>
            <a:ext cx="118813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 smtClean="0"/>
              <a:t>γλυκόζη</a:t>
            </a:r>
            <a:endParaRPr lang="el-GR" dirty="0"/>
          </a:p>
        </p:txBody>
      </p:sp>
      <p:sp>
        <p:nvSpPr>
          <p:cNvPr id="29" name="Ορθογώνιο 28"/>
          <p:cNvSpPr/>
          <p:nvPr/>
        </p:nvSpPr>
        <p:spPr>
          <a:xfrm>
            <a:off x="5034834" y="1585917"/>
            <a:ext cx="1188132" cy="4320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 smtClean="0"/>
              <a:t>οξυγόνο</a:t>
            </a:r>
            <a:endParaRPr lang="el-GR" dirty="0"/>
          </a:p>
        </p:txBody>
      </p:sp>
      <p:sp>
        <p:nvSpPr>
          <p:cNvPr id="30" name="Έλλειψη 29"/>
          <p:cNvSpPr/>
          <p:nvPr/>
        </p:nvSpPr>
        <p:spPr>
          <a:xfrm>
            <a:off x="2983862" y="5099325"/>
            <a:ext cx="287802" cy="300067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1" name="Έλλειψη 30"/>
          <p:cNvSpPr/>
          <p:nvPr/>
        </p:nvSpPr>
        <p:spPr>
          <a:xfrm>
            <a:off x="4135056" y="5249358"/>
            <a:ext cx="287802" cy="300067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cxnSp>
        <p:nvCxnSpPr>
          <p:cNvPr id="32" name="Ευθύγραμμο βέλος σύνδεσης 31"/>
          <p:cNvCxnSpPr>
            <a:stCxn id="6" idx="3"/>
            <a:endCxn id="30" idx="7"/>
          </p:cNvCxnSpPr>
          <p:nvPr/>
        </p:nvCxnSpPr>
        <p:spPr>
          <a:xfrm flipH="1">
            <a:off x="3229516" y="4733880"/>
            <a:ext cx="339800" cy="40938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Ευθύγραμμο βέλος σύνδεσης 35"/>
          <p:cNvCxnSpPr>
            <a:stCxn id="6" idx="4"/>
            <a:endCxn id="31" idx="1"/>
          </p:cNvCxnSpPr>
          <p:nvPr/>
        </p:nvCxnSpPr>
        <p:spPr>
          <a:xfrm>
            <a:off x="4103948" y="4797152"/>
            <a:ext cx="73256" cy="49615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Ευθύγραμμο βέλος σύνδεσης 38"/>
          <p:cNvCxnSpPr>
            <a:stCxn id="6" idx="5"/>
          </p:cNvCxnSpPr>
          <p:nvPr/>
        </p:nvCxnSpPr>
        <p:spPr>
          <a:xfrm>
            <a:off x="4638580" y="4733880"/>
            <a:ext cx="1022892" cy="81554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2" name="Ορθογώνιο 41"/>
          <p:cNvSpPr/>
          <p:nvPr/>
        </p:nvSpPr>
        <p:spPr>
          <a:xfrm>
            <a:off x="5492835" y="5681120"/>
            <a:ext cx="1188132" cy="4320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 smtClean="0"/>
              <a:t>ενέργεια</a:t>
            </a:r>
            <a:endParaRPr lang="el-GR" dirty="0"/>
          </a:p>
        </p:txBody>
      </p:sp>
      <p:sp>
        <p:nvSpPr>
          <p:cNvPr id="43" name="Ορθογώνιο 42"/>
          <p:cNvSpPr/>
          <p:nvPr/>
        </p:nvSpPr>
        <p:spPr>
          <a:xfrm>
            <a:off x="3950897" y="5773002"/>
            <a:ext cx="1188132" cy="6803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mtClean="0"/>
              <a:t>Διοξείδιο άνθρακα</a:t>
            </a:r>
            <a:endParaRPr lang="el-GR" dirty="0"/>
          </a:p>
        </p:txBody>
      </p:sp>
      <p:sp>
        <p:nvSpPr>
          <p:cNvPr id="44" name="Ορθογώνιο 43"/>
          <p:cNvSpPr/>
          <p:nvPr/>
        </p:nvSpPr>
        <p:spPr>
          <a:xfrm>
            <a:off x="2022385" y="5549425"/>
            <a:ext cx="1188132" cy="43204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 smtClean="0"/>
              <a:t>νερό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22321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Αναπνευστικό σύστημα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1026" name="Picture 2" descr="http://www.paidiagnosi.gr/wp-content/uploads/2011/12/image0019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46" y="1354796"/>
            <a:ext cx="7356309" cy="551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04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2050" name="Picture 2" descr="http://www.i-pinakas.com/uploads/1/5/0/4/15048864/8531131_orig.jpg?21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" t="2009" r="723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1.bp.blogspot.com/-Q86uy5ZLI8o/Ut6v_opXMzI/AAAAAAAAC3c/9PN6yN9Efc8/s1600/anapnoi-257x30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24" t="20736" r="6365" b="6190"/>
          <a:stretch/>
        </p:blipFill>
        <p:spPr bwMode="auto">
          <a:xfrm>
            <a:off x="14698" y="0"/>
            <a:ext cx="9129302" cy="687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10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3074" name="Picture 2" descr="http://photos1.blogger.com/blogger/36/1125/1600/image0311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60648"/>
            <a:ext cx="5760640" cy="657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72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b="1" dirty="0"/>
              <a:t>1.2 Κύτταρο: η μονάδα της </a:t>
            </a:r>
            <a:r>
              <a:rPr lang="el-GR" b="1" dirty="0" smtClean="0"/>
              <a:t>ζωής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Ποια κύτταρα ονομάζουμε </a:t>
            </a:r>
            <a:r>
              <a:rPr lang="el-GR" dirty="0" err="1" smtClean="0"/>
              <a:t>ευκαριωτικά</a:t>
            </a:r>
            <a:r>
              <a:rPr lang="el-GR" dirty="0" smtClean="0"/>
              <a:t> και γιατί</a:t>
            </a:r>
            <a:endParaRPr lang="el-GR" dirty="0"/>
          </a:p>
        </p:txBody>
      </p:sp>
      <p:grpSp>
        <p:nvGrpSpPr>
          <p:cNvPr id="8" name="Ομάδα 7"/>
          <p:cNvGrpSpPr/>
          <p:nvPr/>
        </p:nvGrpSpPr>
        <p:grpSpPr>
          <a:xfrm>
            <a:off x="1259631" y="2924944"/>
            <a:ext cx="2938993" cy="3059072"/>
            <a:chOff x="1259631" y="3084004"/>
            <a:chExt cx="2938993" cy="2673588"/>
          </a:xfrm>
        </p:grpSpPr>
        <p:pic>
          <p:nvPicPr>
            <p:cNvPr id="4" name="Picture 2" descr="εικόνα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351"/>
            <a:stretch/>
          </p:blipFill>
          <p:spPr bwMode="auto">
            <a:xfrm>
              <a:off x="1259631" y="3084004"/>
              <a:ext cx="2938993" cy="2304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685011" y="5388260"/>
              <a:ext cx="20882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b="1" dirty="0" smtClean="0"/>
                <a:t>ΖΩΙΚΟ</a:t>
              </a:r>
              <a:endParaRPr lang="el-GR" b="1" dirty="0"/>
            </a:p>
          </p:txBody>
        </p:sp>
      </p:grpSp>
      <p:grpSp>
        <p:nvGrpSpPr>
          <p:cNvPr id="9" name="Ομάδα 8"/>
          <p:cNvGrpSpPr/>
          <p:nvPr/>
        </p:nvGrpSpPr>
        <p:grpSpPr>
          <a:xfrm>
            <a:off x="4572000" y="2924944"/>
            <a:ext cx="3719438" cy="3059072"/>
            <a:chOff x="4572000" y="2924944"/>
            <a:chExt cx="3719438" cy="3059072"/>
          </a:xfrm>
        </p:grpSpPr>
        <p:pic>
          <p:nvPicPr>
            <p:cNvPr id="5" name="Picture 2" descr="εικόνα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00"/>
            <a:stretch/>
          </p:blipFill>
          <p:spPr bwMode="auto">
            <a:xfrm>
              <a:off x="4572000" y="2924944"/>
              <a:ext cx="3719438" cy="2664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5387603" y="5614684"/>
              <a:ext cx="20882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b="1" dirty="0" smtClean="0"/>
                <a:t>ΦΥΤΙΚΟ</a:t>
              </a:r>
              <a:endParaRPr lang="el-GR" b="1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315503" y="3718483"/>
            <a:ext cx="2088232" cy="10772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l-GR" sz="3200" b="1" dirty="0" smtClean="0">
                <a:solidFill>
                  <a:srgbClr val="FF0000"/>
                </a:solidFill>
              </a:rPr>
              <a:t>ΕΧΟΥΝ ΠΥΡΗΝΑ</a:t>
            </a:r>
            <a:endParaRPr lang="el-G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94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Ζωικό κύτταρο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3074" name="Picture 2" descr="εικόνα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51"/>
          <a:stretch/>
        </p:blipFill>
        <p:spPr bwMode="auto">
          <a:xfrm>
            <a:off x="467544" y="1628800"/>
            <a:ext cx="8208912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968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Φυτικό κύτταρο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4098" name="Picture 2" descr="εικόνα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00"/>
          <a:stretch/>
        </p:blipFill>
        <p:spPr bwMode="auto">
          <a:xfrm>
            <a:off x="467544" y="1340768"/>
            <a:ext cx="8208912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86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Ποιες οι διαφορές ζωικού και φυτικού κύτταρου</a:t>
            </a:r>
            <a:endParaRPr lang="el-GR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3068960"/>
            <a:ext cx="5544616" cy="304698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l-GR" sz="3200" b="1" dirty="0" smtClean="0">
                <a:solidFill>
                  <a:schemeClr val="tx1"/>
                </a:solidFill>
              </a:rPr>
              <a:t>Τα φυτικά έχουν επιπλέον </a:t>
            </a:r>
          </a:p>
          <a:p>
            <a:endParaRPr lang="el-GR" sz="3200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3200" b="1" dirty="0" smtClean="0">
                <a:solidFill>
                  <a:srgbClr val="FF0000"/>
                </a:solidFill>
              </a:rPr>
              <a:t>Κυτταρικό τοίχωμα</a:t>
            </a:r>
            <a:endParaRPr lang="el-GR" sz="3200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3200" b="1" dirty="0" smtClean="0">
                <a:solidFill>
                  <a:srgbClr val="FF0000"/>
                </a:solidFill>
              </a:rPr>
              <a:t>Χυμοτόπιο</a:t>
            </a:r>
            <a:endParaRPr lang="el-GR" sz="3200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3200" b="1" dirty="0" err="1" smtClean="0">
                <a:solidFill>
                  <a:srgbClr val="FF0000"/>
                </a:solidFill>
              </a:rPr>
              <a:t>Χλωροπλάστη</a:t>
            </a:r>
            <a:endParaRPr lang="el-GR" sz="3200" b="1" dirty="0" smtClean="0">
              <a:solidFill>
                <a:srgbClr val="FF0000"/>
              </a:solidFill>
            </a:endParaRPr>
          </a:p>
          <a:p>
            <a:endParaRPr lang="el-G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83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Είδη κυττάρων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04" y="1628800"/>
            <a:ext cx="7128792" cy="4327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995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l-GR" b="1" dirty="0" smtClean="0"/>
              <a:t>1.3 Η οργάνωση των πολυκύτταρων οργανισμών</a:t>
            </a:r>
            <a:endParaRPr lang="el-GR" dirty="0"/>
          </a:p>
        </p:txBody>
      </p:sp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l-GR" dirty="0"/>
          </a:p>
        </p:txBody>
      </p:sp>
      <p:pic>
        <p:nvPicPr>
          <p:cNvPr id="1026" name="Picture 2" descr="εικόνα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484784"/>
            <a:ext cx="5184576" cy="5112568"/>
          </a:xfrm>
          <a:prstGeom prst="rect">
            <a:avLst/>
          </a:prstGeom>
          <a:noFill/>
        </p:spPr>
      </p:pic>
      <p:sp>
        <p:nvSpPr>
          <p:cNvPr id="6" name="Ορθογώνιο 5"/>
          <p:cNvSpPr/>
          <p:nvPr/>
        </p:nvSpPr>
        <p:spPr>
          <a:xfrm>
            <a:off x="4499992" y="1628800"/>
            <a:ext cx="2592288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Ορθογώνιο 6"/>
          <p:cNvSpPr/>
          <p:nvPr/>
        </p:nvSpPr>
        <p:spPr>
          <a:xfrm>
            <a:off x="5148064" y="2157847"/>
            <a:ext cx="2592288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/>
          <p:cNvSpPr/>
          <p:nvPr/>
        </p:nvSpPr>
        <p:spPr>
          <a:xfrm>
            <a:off x="4716016" y="2717304"/>
            <a:ext cx="2592288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Ορθογώνιο 8"/>
          <p:cNvSpPr/>
          <p:nvPr/>
        </p:nvSpPr>
        <p:spPr>
          <a:xfrm>
            <a:off x="4284486" y="2980869"/>
            <a:ext cx="2592288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Ορθογώνιο 9"/>
          <p:cNvSpPr/>
          <p:nvPr/>
        </p:nvSpPr>
        <p:spPr>
          <a:xfrm>
            <a:off x="3968182" y="3356992"/>
            <a:ext cx="2592288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Ορθογώνιο 10"/>
          <p:cNvSpPr/>
          <p:nvPr/>
        </p:nvSpPr>
        <p:spPr>
          <a:xfrm>
            <a:off x="4716016" y="4041068"/>
            <a:ext cx="2592288" cy="1980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Ορθογώνιο 11"/>
          <p:cNvSpPr/>
          <p:nvPr/>
        </p:nvSpPr>
        <p:spPr>
          <a:xfrm>
            <a:off x="5842337" y="4239090"/>
            <a:ext cx="2592288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Πρότυπο σχεδίασης- οπαδοί</Template>
  <TotalTime>247</TotalTime>
  <Words>509</Words>
  <Application>Microsoft Office PowerPoint</Application>
  <PresentationFormat>Προβολή στην οθόνη (4:3)</PresentationFormat>
  <Paragraphs>168</Paragraphs>
  <Slides>38</Slides>
  <Notes>1</Notes>
  <HiddenSlides>0</HiddenSlides>
  <MMClips>0</MMClips>
  <ScaleCrop>false</ScaleCrop>
  <HeadingPairs>
    <vt:vector size="4" baseType="variant">
      <vt:variant>
        <vt:lpstr>Θέμα</vt:lpstr>
      </vt:variant>
      <vt:variant>
        <vt:i4>1</vt:i4>
      </vt:variant>
      <vt:variant>
        <vt:lpstr>Τίτλοι διαφανειών</vt:lpstr>
      </vt:variant>
      <vt:variant>
        <vt:i4>38</vt:i4>
      </vt:variant>
    </vt:vector>
  </HeadingPairs>
  <TitlesOfParts>
    <vt:vector size="39" baseType="lpstr">
      <vt:lpstr>Θέμα του Office</vt:lpstr>
      <vt:lpstr>Βιολογία Α Γυμνασίου</vt:lpstr>
      <vt:lpstr>1.1 Τα χαρακτηριστικά των οργανισμών</vt:lpstr>
      <vt:lpstr>Παρουσίαση του PowerPoint</vt:lpstr>
      <vt:lpstr>1.2 Κύτταρο: η μονάδα της ζωής</vt:lpstr>
      <vt:lpstr>Ζωικό κύτταρο</vt:lpstr>
      <vt:lpstr>Φυτικό κύτταρο</vt:lpstr>
      <vt:lpstr>Παρουσίαση του PowerPoint</vt:lpstr>
      <vt:lpstr>Είδη κυττάρων</vt:lpstr>
      <vt:lpstr>1.3 Η οργάνωση των πολυκύτταρων οργανισμών</vt:lpstr>
      <vt:lpstr>Παρουσίαση του PowerPoint</vt:lpstr>
      <vt:lpstr>Παρουσίαση του PowerPoint</vt:lpstr>
      <vt:lpstr>1.4 Αλληλεπιδράσεις και προσαρμογές</vt:lpstr>
      <vt:lpstr>5.1 Η στήριξη και η κίνηση στους μονοκύτταρους οργανισμούς</vt:lpstr>
      <vt:lpstr>5.2 Η στήριξη στα φυτά</vt:lpstr>
      <vt:lpstr>Σπονδυλωτά</vt:lpstr>
      <vt:lpstr>Ασπόνδυλα</vt:lpstr>
      <vt:lpstr>Σπονδυλωτά - Ενδοσκελετός</vt:lpstr>
      <vt:lpstr>Σπονδυλωτά - Εξωσκελετός</vt:lpstr>
      <vt:lpstr>Σπονδυλωτά - Εξωσκελετός</vt:lpstr>
      <vt:lpstr>Ασπόνδυλα - Υδροστατικός</vt:lpstr>
      <vt:lpstr>Ασπόνδυλα - Κέλυφος</vt:lpstr>
      <vt:lpstr>ΕΡΕΙΣΤΙΚΟ ΣYΣΤΗΜΑ (ΣΚΕΛΕΤΟΣ) ΤΟY ΑΝΘΡΩΠΟY</vt:lpstr>
      <vt:lpstr>Παρουσίαση του PowerPoint</vt:lpstr>
      <vt:lpstr>Η σπονδυλική στήλη </vt:lpstr>
      <vt:lpstr>Η σπονδυλική στήλη </vt:lpstr>
      <vt:lpstr>Η δομή των οστών</vt:lpstr>
      <vt:lpstr>Παρουσίαση του PowerPoint</vt:lpstr>
      <vt:lpstr>Οι αρθρώσεις</vt:lpstr>
      <vt:lpstr>Οι μύες</vt:lpstr>
      <vt:lpstr>Μυοσκελετικό σύστημα και υγεία</vt:lpstr>
      <vt:lpstr>2. ΠΡΟΣΛΗΨΗ ΟYΣΙΩΝ ΚΑΙ ΠΕΨΗ</vt:lpstr>
      <vt:lpstr>αποικοδομητές</vt:lpstr>
      <vt:lpstr>Καταναλωτές </vt:lpstr>
      <vt:lpstr>παραγωγοί </vt:lpstr>
      <vt:lpstr>Κυτταρική αναπνοή</vt:lpstr>
      <vt:lpstr>Αναπνευστικό σύστημα</vt:lpstr>
      <vt:lpstr>Παρουσίαση του PowerPoint</vt:lpstr>
      <vt:lpstr>Παρουσίαση του PowerPoint</vt:lpstr>
    </vt:vector>
  </TitlesOfParts>
  <Company>ΕΠΠtools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Παρουσίαση του PowerPoint</dc:title>
  <dc:creator>USER</dc:creator>
  <cp:lastModifiedBy>USER</cp:lastModifiedBy>
  <cp:revision>58</cp:revision>
  <dcterms:created xsi:type="dcterms:W3CDTF">2014-10-05T07:47:11Z</dcterms:created>
  <dcterms:modified xsi:type="dcterms:W3CDTF">2015-01-18T08:22:15Z</dcterms:modified>
</cp:coreProperties>
</file>